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8" r:id="rId4"/>
    <p:sldId id="258" r:id="rId5"/>
    <p:sldId id="259" r:id="rId6"/>
    <p:sldId id="260" r:id="rId7"/>
    <p:sldId id="261" r:id="rId8"/>
    <p:sldId id="269" r:id="rId9"/>
    <p:sldId id="270" r:id="rId10"/>
    <p:sldId id="273" r:id="rId11"/>
    <p:sldId id="285" r:id="rId12"/>
    <p:sldId id="271" r:id="rId13"/>
    <p:sldId id="272" r:id="rId14"/>
    <p:sldId id="277" r:id="rId15"/>
    <p:sldId id="278" r:id="rId16"/>
    <p:sldId id="274" r:id="rId17"/>
    <p:sldId id="275" r:id="rId18"/>
    <p:sldId id="276" r:id="rId19"/>
    <p:sldId id="279" r:id="rId20"/>
    <p:sldId id="282" r:id="rId21"/>
    <p:sldId id="280" r:id="rId22"/>
    <p:sldId id="283" r:id="rId23"/>
    <p:sldId id="284" r:id="rId24"/>
    <p:sldId id="290" r:id="rId25"/>
    <p:sldId id="286" r:id="rId26"/>
    <p:sldId id="289" r:id="rId27"/>
  </p:sldIdLst>
  <p:sldSz cx="9144000" cy="6858000" type="screen4x3"/>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E6C4EB6E-6CE8-4EC9-9254-861F6C427853}" type="datetimeFigureOut">
              <a:rPr lang="es-NI" smtClean="0"/>
              <a:t>12/02/2020</a:t>
            </a:fld>
            <a:endParaRPr lang="es-NI"/>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s-NI"/>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DBBB2D51-ECAB-4F63-9BEF-5677C120D20F}" type="slidenum">
              <a:rPr lang="es-NI" smtClean="0"/>
              <a:t>‹Nº›</a:t>
            </a:fld>
            <a:endParaRPr lang="es-NI"/>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6C4EB6E-6CE8-4EC9-9254-861F6C427853}" type="datetimeFigureOut">
              <a:rPr lang="es-NI" smtClean="0"/>
              <a:t>12/02/2020</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DBBB2D51-ECAB-4F63-9BEF-5677C120D20F}" type="slidenum">
              <a:rPr lang="es-NI" smtClean="0"/>
              <a:t>‹Nº›</a:t>
            </a:fld>
            <a:endParaRPr lang="es-N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6C4EB6E-6CE8-4EC9-9254-861F6C427853}" type="datetimeFigureOut">
              <a:rPr lang="es-NI" smtClean="0"/>
              <a:t>12/02/2020</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DBBB2D51-ECAB-4F63-9BEF-5677C120D20F}" type="slidenum">
              <a:rPr lang="es-NI" smtClean="0"/>
              <a:t>‹Nº›</a:t>
            </a:fld>
            <a:endParaRPr lang="es-N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6C4EB6E-6CE8-4EC9-9254-861F6C427853}" type="datetimeFigureOut">
              <a:rPr lang="es-NI" smtClean="0"/>
              <a:t>12/02/2020</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DBBB2D51-ECAB-4F63-9BEF-5677C120D20F}" type="slidenum">
              <a:rPr lang="es-NI" smtClean="0"/>
              <a:t>‹Nº›</a:t>
            </a:fld>
            <a:endParaRPr lang="es-N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6C4EB6E-6CE8-4EC9-9254-861F6C427853}" type="datetimeFigureOut">
              <a:rPr lang="es-NI" smtClean="0"/>
              <a:t>12/02/2020</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DBBB2D51-ECAB-4F63-9BEF-5677C120D20F}" type="slidenum">
              <a:rPr lang="es-NI" smtClean="0"/>
              <a:t>‹Nº›</a:t>
            </a:fld>
            <a:endParaRPr lang="es-N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E6C4EB6E-6CE8-4EC9-9254-861F6C427853}" type="datetimeFigureOut">
              <a:rPr lang="es-NI" smtClean="0"/>
              <a:t>12/02/2020</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p>
            <a:fld id="{DBBB2D51-ECAB-4F63-9BEF-5677C120D20F}" type="slidenum">
              <a:rPr lang="es-NI" smtClean="0"/>
              <a:t>‹Nº›</a:t>
            </a:fld>
            <a:endParaRPr lang="es-NI"/>
          </a:p>
        </p:txBody>
      </p:sp>
      <p:sp>
        <p:nvSpPr>
          <p:cNvPr id="9" name="Content Placeholder 8"/>
          <p:cNvSpPr>
            <a:spLocks noGrp="1"/>
          </p:cNvSpPr>
          <p:nvPr>
            <p:ph sz="quarter" idx="13"/>
          </p:nvPr>
        </p:nvSpPr>
        <p:spPr>
          <a:xfrm>
            <a:off x="841248" y="2039112"/>
            <a:ext cx="3657600" cy="39502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E6C4EB6E-6CE8-4EC9-9254-861F6C427853}" type="datetimeFigureOut">
              <a:rPr lang="es-NI" smtClean="0"/>
              <a:t>12/02/2020</a:t>
            </a:fld>
            <a:endParaRPr lang="es-NI"/>
          </a:p>
        </p:txBody>
      </p:sp>
      <p:sp>
        <p:nvSpPr>
          <p:cNvPr id="8" name="Footer Placeholder 7"/>
          <p:cNvSpPr>
            <a:spLocks noGrp="1"/>
          </p:cNvSpPr>
          <p:nvPr>
            <p:ph type="ftr" sz="quarter" idx="11"/>
          </p:nvPr>
        </p:nvSpPr>
        <p:spPr/>
        <p:txBody>
          <a:bodyPr/>
          <a:lstStyle/>
          <a:p>
            <a:endParaRPr lang="es-NI"/>
          </a:p>
        </p:txBody>
      </p:sp>
      <p:sp>
        <p:nvSpPr>
          <p:cNvPr id="9" name="Slide Number Placeholder 8"/>
          <p:cNvSpPr>
            <a:spLocks noGrp="1"/>
          </p:cNvSpPr>
          <p:nvPr>
            <p:ph type="sldNum" sz="quarter" idx="12"/>
          </p:nvPr>
        </p:nvSpPr>
        <p:spPr/>
        <p:txBody>
          <a:bodyPr/>
          <a:lstStyle/>
          <a:p>
            <a:fld id="{DBBB2D51-ECAB-4F63-9BEF-5677C120D20F}" type="slidenum">
              <a:rPr lang="es-NI" smtClean="0"/>
              <a:t>‹Nº›</a:t>
            </a:fld>
            <a:endParaRPr lang="es-NI"/>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E6C4EB6E-6CE8-4EC9-9254-861F6C427853}" type="datetimeFigureOut">
              <a:rPr lang="es-NI" smtClean="0"/>
              <a:t>12/02/2020</a:t>
            </a:fld>
            <a:endParaRPr lang="es-NI"/>
          </a:p>
        </p:txBody>
      </p:sp>
      <p:sp>
        <p:nvSpPr>
          <p:cNvPr id="4" name="Footer Placeholder 3"/>
          <p:cNvSpPr>
            <a:spLocks noGrp="1"/>
          </p:cNvSpPr>
          <p:nvPr>
            <p:ph type="ftr" sz="quarter" idx="11"/>
          </p:nvPr>
        </p:nvSpPr>
        <p:spPr/>
        <p:txBody>
          <a:bodyPr/>
          <a:lstStyle/>
          <a:p>
            <a:endParaRPr lang="es-NI"/>
          </a:p>
        </p:txBody>
      </p:sp>
      <p:sp>
        <p:nvSpPr>
          <p:cNvPr id="5" name="Slide Number Placeholder 4"/>
          <p:cNvSpPr>
            <a:spLocks noGrp="1"/>
          </p:cNvSpPr>
          <p:nvPr>
            <p:ph type="sldNum" sz="quarter" idx="12"/>
          </p:nvPr>
        </p:nvSpPr>
        <p:spPr/>
        <p:txBody>
          <a:bodyPr/>
          <a:lstStyle/>
          <a:p>
            <a:fld id="{DBBB2D51-ECAB-4F63-9BEF-5677C120D20F}" type="slidenum">
              <a:rPr lang="es-NI" smtClean="0"/>
              <a:t>‹Nº›</a:t>
            </a:fld>
            <a:endParaRPr lang="es-N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C4EB6E-6CE8-4EC9-9254-861F6C427853}" type="datetimeFigureOut">
              <a:rPr lang="es-NI" smtClean="0"/>
              <a:t>12/02/2020</a:t>
            </a:fld>
            <a:endParaRPr lang="es-NI"/>
          </a:p>
        </p:txBody>
      </p:sp>
      <p:sp>
        <p:nvSpPr>
          <p:cNvPr id="3" name="Footer Placeholder 2"/>
          <p:cNvSpPr>
            <a:spLocks noGrp="1"/>
          </p:cNvSpPr>
          <p:nvPr>
            <p:ph type="ftr" sz="quarter" idx="11"/>
          </p:nvPr>
        </p:nvSpPr>
        <p:spPr/>
        <p:txBody>
          <a:bodyPr/>
          <a:lstStyle/>
          <a:p>
            <a:endParaRPr lang="es-NI"/>
          </a:p>
        </p:txBody>
      </p:sp>
      <p:sp>
        <p:nvSpPr>
          <p:cNvPr id="4" name="Slide Number Placeholder 3"/>
          <p:cNvSpPr>
            <a:spLocks noGrp="1"/>
          </p:cNvSpPr>
          <p:nvPr>
            <p:ph type="sldNum" sz="quarter" idx="12"/>
          </p:nvPr>
        </p:nvSpPr>
        <p:spPr/>
        <p:txBody>
          <a:bodyPr/>
          <a:lstStyle/>
          <a:p>
            <a:fld id="{DBBB2D51-ECAB-4F63-9BEF-5677C120D20F}" type="slidenum">
              <a:rPr lang="es-NI" smtClean="0"/>
              <a:t>‹Nº›</a:t>
            </a:fld>
            <a:endParaRPr lang="es-N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6C4EB6E-6CE8-4EC9-9254-861F6C427853}" type="datetimeFigureOut">
              <a:rPr lang="es-NI" smtClean="0"/>
              <a:t>12/02/2020</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p>
            <a:fld id="{DBBB2D51-ECAB-4F63-9BEF-5677C120D20F}" type="slidenum">
              <a:rPr lang="es-NI" smtClean="0"/>
              <a:t>‹Nº›</a:t>
            </a:fld>
            <a:endParaRPr lang="es-N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6C4EB6E-6CE8-4EC9-9254-861F6C427853}" type="datetimeFigureOut">
              <a:rPr lang="es-NI" smtClean="0"/>
              <a:t>12/02/2020</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p>
            <a:fld id="{DBBB2D51-ECAB-4F63-9BEF-5677C120D20F}" type="slidenum">
              <a:rPr lang="es-NI" smtClean="0"/>
              <a:t>‹Nº›</a:t>
            </a:fld>
            <a:endParaRPr lang="es-N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E6C4EB6E-6CE8-4EC9-9254-861F6C427853}" type="datetimeFigureOut">
              <a:rPr lang="es-NI" smtClean="0"/>
              <a:t>12/02/2020</a:t>
            </a:fld>
            <a:endParaRPr lang="es-NI"/>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s-NI"/>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DBBB2D51-ECAB-4F63-9BEF-5677C120D20F}" type="slidenum">
              <a:rPr lang="es-NI" smtClean="0"/>
              <a:t>‹Nº›</a:t>
            </a:fld>
            <a:endParaRPr lang="es-NI"/>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muyinteresante.es/muy-gamer/fotos/los-mejores-huevos-de-pascua-de-los-videojuegos" TargetMode="External"/><Relationship Id="rId2" Type="http://schemas.openxmlformats.org/officeDocument/2006/relationships/hyperlink" Target="https://www.muyinteresante.es/salud/fotos/beneficios-de-la-miel/miel-reflujo" TargetMode="Externa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file:///E:\CARPETA%20DE%20MARTINIANO\Mis%20documentos\GANADO%20MENOR\MELIPONICULTURA\Uru&#231;u2_archivos\colecao_01_archivos\mscut_op.jpg" TargetMode="External"/><Relationship Id="rId7" Type="http://schemas.openxmlformats.org/officeDocument/2006/relationships/image" Target="file:///E:\CARPETA%20DE%20MARTINIANO\Mis%20documentos\GANADO%20MENOR\MELIPONICULTURA\Uru&#231;u2_archivos\colecao_01_archivos\mscut_rv.jpg"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file:///E:\CARPETA%20DE%20MARTINIANO\Mis%20documentos\GANADO%20MENOR\MELIPONICULTURA\Uru&#231;u2_archivos\colecao_01_archivos\mscut_macho.jpg" TargetMode="Externa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Abejas</a:t>
            </a:r>
            <a:endParaRPr lang="es-NI" dirty="0"/>
          </a:p>
        </p:txBody>
      </p:sp>
      <p:sp>
        <p:nvSpPr>
          <p:cNvPr id="3" name="2 Subtítulo"/>
          <p:cNvSpPr>
            <a:spLocks noGrp="1"/>
          </p:cNvSpPr>
          <p:nvPr>
            <p:ph type="subTitle" idx="1"/>
          </p:nvPr>
        </p:nvSpPr>
        <p:spPr/>
        <p:txBody>
          <a:bodyPr/>
          <a:lstStyle/>
          <a:p>
            <a:r>
              <a:rPr lang="es-ES" dirty="0" smtClean="0"/>
              <a:t>Grupo de trabajo sobre abejas  Carazo - </a:t>
            </a:r>
            <a:r>
              <a:rPr lang="es-ES" dirty="0" smtClean="0"/>
              <a:t> Nicaragua</a:t>
            </a:r>
          </a:p>
          <a:p>
            <a:r>
              <a:rPr lang="es-ES" dirty="0" smtClean="0"/>
              <a:t>ING. </a:t>
            </a:r>
            <a:r>
              <a:rPr lang="es-ES" smtClean="0"/>
              <a:t>Eddy Cruz</a:t>
            </a:r>
            <a:endParaRPr lang="es-NI"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620688"/>
            <a:ext cx="3600400" cy="360040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171915"/>
            <a:ext cx="1674316" cy="1426079"/>
          </a:xfrm>
          <a:prstGeom prst="rect">
            <a:avLst/>
          </a:prstGeom>
        </p:spPr>
      </p:pic>
    </p:spTree>
    <p:extLst>
      <p:ext uri="{BB962C8B-B14F-4D97-AF65-F5344CB8AC3E}">
        <p14:creationId xmlns:p14="http://schemas.microsoft.com/office/powerpoint/2010/main" val="4285046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elha apis na f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mandaça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810000"/>
            <a:ext cx="3286125"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p:nvSpPr>
        <p:spPr bwMode="auto">
          <a:xfrm>
            <a:off x="1100138" y="3876675"/>
            <a:ext cx="37433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50000"/>
              </a:spcBef>
              <a:buClrTx/>
              <a:buSzTx/>
              <a:buFontTx/>
              <a:buNone/>
            </a:pPr>
            <a:r>
              <a:rPr lang="es-ES" altLang="es-NI" sz="2000" dirty="0">
                <a:solidFill>
                  <a:schemeClr val="tx1"/>
                </a:solidFill>
                <a:latin typeface="Garamond" panose="02020404030301010803" pitchFamily="18" charset="0"/>
              </a:rPr>
              <a:t>Por no haber estudios suficientes en nuestro país que demuestren que muchas plantas son polinizadas por las abejas nativas y dependen de estas es posible que en el futuro se extingan muchas especies de plantas</a:t>
            </a:r>
          </a:p>
        </p:txBody>
      </p:sp>
      <p:sp>
        <p:nvSpPr>
          <p:cNvPr id="5" name="Rectángulo 4"/>
          <p:cNvSpPr/>
          <p:nvPr/>
        </p:nvSpPr>
        <p:spPr>
          <a:xfrm>
            <a:off x="3851920" y="476672"/>
            <a:ext cx="4572000" cy="2031325"/>
          </a:xfrm>
          <a:prstGeom prst="rect">
            <a:avLst/>
          </a:prstGeom>
        </p:spPr>
        <p:txBody>
          <a:bodyPr>
            <a:spAutoFit/>
          </a:bodyPr>
          <a:lstStyle/>
          <a:p>
            <a:pPr algn="just" eaLnBrk="1" hangingPunct="1">
              <a:spcBef>
                <a:spcPct val="50000"/>
              </a:spcBef>
              <a:buClrTx/>
              <a:buSzTx/>
              <a:buFontTx/>
              <a:buNone/>
            </a:pPr>
            <a:r>
              <a:rPr lang="es-ES" altLang="es-NI" dirty="0" smtClean="0">
                <a:solidFill>
                  <a:schemeClr val="tx1"/>
                </a:solidFill>
                <a:latin typeface="Garamond" panose="02020404030301010803" pitchFamily="18" charset="0"/>
              </a:rPr>
              <a:t>Es importante reconocer que las abejas contribuyen a la conservación de la vida del planeta pues polinizan las plantas que generan semillas y frutos de los que se alimentan muchos animales entre estos peces, aves y mamíferos que forman las cadenas alimenticias, además colaboran con el ciclo biológicos</a:t>
            </a:r>
            <a:endParaRPr lang="es-ES" altLang="es-NI" dirty="0">
              <a:solidFill>
                <a:schemeClr val="tx1"/>
              </a:solidFill>
              <a:latin typeface="Garamond" panose="02020404030301010803" pitchFamily="18" charset="0"/>
            </a:endParaRPr>
          </a:p>
        </p:txBody>
      </p:sp>
    </p:spTree>
    <p:extLst>
      <p:ext uri="{BB962C8B-B14F-4D97-AF65-F5344CB8AC3E}">
        <p14:creationId xmlns:p14="http://schemas.microsoft.com/office/powerpoint/2010/main" val="182934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95736" y="188640"/>
            <a:ext cx="4572000" cy="685059"/>
          </a:xfrm>
          <a:prstGeom prst="rect">
            <a:avLst/>
          </a:prstGeom>
        </p:spPr>
        <p:txBody>
          <a:bodyPr>
            <a:spAutoFit/>
          </a:bodyPr>
          <a:lstStyle/>
          <a:p>
            <a:pPr algn="ctr">
              <a:lnSpc>
                <a:spcPct val="107000"/>
              </a:lnSpc>
              <a:spcAft>
                <a:spcPts val="800"/>
              </a:spcAft>
            </a:pPr>
            <a:r>
              <a:rPr lang="es-NI" b="1" kern="1800" dirty="0">
                <a:solidFill>
                  <a:schemeClr val="tx1">
                    <a:lumMod val="95000"/>
                  </a:schemeClr>
                </a:solidFill>
                <a:latin typeface="Arial" panose="020B0604020202020204" pitchFamily="34" charset="0"/>
                <a:ea typeface="Times New Roman" panose="02020603050405020304" pitchFamily="18" charset="0"/>
                <a:cs typeface="Times New Roman" panose="02020603050405020304" pitchFamily="18" charset="0"/>
              </a:rPr>
              <a:t>Cuántas flores hacen falta para producir un kilo de miel?</a:t>
            </a:r>
            <a:endParaRPr lang="es-NI" sz="800" b="1"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557300" y="1052736"/>
            <a:ext cx="7848872" cy="3158557"/>
          </a:xfrm>
          <a:prstGeom prst="rect">
            <a:avLst/>
          </a:prstGeom>
        </p:spPr>
        <p:txBody>
          <a:bodyPr wrap="square">
            <a:spAutoFit/>
          </a:bodyPr>
          <a:lstStyle/>
          <a:p>
            <a:pPr>
              <a:lnSpc>
                <a:spcPct val="107000"/>
              </a:lnSpc>
              <a:spcAft>
                <a:spcPts val="800"/>
              </a:spcAft>
            </a:pPr>
            <a:r>
              <a:rPr lang="es-NI" b="1" dirty="0">
                <a:solidFill>
                  <a:schemeClr val="tx1">
                    <a:lumMod val="95000"/>
                  </a:schemeClr>
                </a:solidFill>
                <a:latin typeface="Zinetmedia"/>
                <a:ea typeface="Times New Roman" panose="02020603050405020304" pitchFamily="18" charset="0"/>
                <a:cs typeface="Times New Roman" panose="02020603050405020304" pitchFamily="18" charset="0"/>
              </a:rPr>
              <a:t>Cada abeja obrera recorre durante sus escasos 50 días de vida aproximadamente 40 kilómetros, en los cerca de doscientos mil vuelos que lleva a </a:t>
            </a:r>
            <a:r>
              <a:rPr lang="es-NI" b="1" dirty="0" err="1">
                <a:solidFill>
                  <a:schemeClr val="tx1">
                    <a:lumMod val="95000"/>
                  </a:schemeClr>
                </a:solidFill>
                <a:latin typeface="Zinetmedia"/>
                <a:ea typeface="Times New Roman" panose="02020603050405020304" pitchFamily="18" charset="0"/>
                <a:cs typeface="Times New Roman" panose="02020603050405020304" pitchFamily="18" charset="0"/>
              </a:rPr>
              <a:t>a</a:t>
            </a:r>
            <a:r>
              <a:rPr lang="es-NI" b="1" dirty="0">
                <a:solidFill>
                  <a:schemeClr val="tx1">
                    <a:lumMod val="95000"/>
                  </a:schemeClr>
                </a:solidFill>
                <a:latin typeface="Zinetmedia"/>
                <a:ea typeface="Times New Roman" panose="02020603050405020304" pitchFamily="18" charset="0"/>
                <a:cs typeface="Times New Roman" panose="02020603050405020304" pitchFamily="18" charset="0"/>
              </a:rPr>
              <a:t> cabo, a una velocidad media de 22 km/h. En sus constantes expediciones visita unas 7.200 flores para fabricar 5 gramos de </a:t>
            </a:r>
            <a:r>
              <a:rPr lang="es-NI" b="1" dirty="0">
                <a:solidFill>
                  <a:schemeClr val="tx1">
                    <a:lumMod val="95000"/>
                  </a:schemeClr>
                </a:solidFill>
                <a:latin typeface="Zinetmedia"/>
                <a:ea typeface="Times New Roman" panose="02020603050405020304" pitchFamily="18" charset="0"/>
                <a:cs typeface="Times New Roman" panose="02020603050405020304" pitchFamily="18" charset="0"/>
                <a:hlinkClick r:id="rId2" tooltip="Beneficios de la miel"/>
              </a:rPr>
              <a:t>miel</a:t>
            </a:r>
            <a:r>
              <a:rPr lang="es-NI" b="1" dirty="0">
                <a:solidFill>
                  <a:schemeClr val="tx1">
                    <a:lumMod val="95000"/>
                  </a:schemeClr>
                </a:solidFill>
                <a:latin typeface="Zinetmedia"/>
                <a:ea typeface="Times New Roman" panose="02020603050405020304" pitchFamily="18" charset="0"/>
                <a:cs typeface="Times New Roman" panose="02020603050405020304" pitchFamily="18" charset="0"/>
              </a:rPr>
              <a:t>.</a:t>
            </a:r>
            <a:endParaRPr lang="es-NI" sz="1600" b="1" dirty="0">
              <a:solidFill>
                <a:schemeClr val="tx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NI" b="1" dirty="0">
                <a:solidFill>
                  <a:schemeClr val="tx1">
                    <a:lumMod val="95000"/>
                  </a:schemeClr>
                </a:solidFill>
                <a:latin typeface="Zinetmedia"/>
                <a:ea typeface="Times New Roman" panose="02020603050405020304" pitchFamily="18" charset="0"/>
                <a:cs typeface="Times New Roman" panose="02020603050405020304" pitchFamily="18" charset="0"/>
              </a:rPr>
              <a:t>Eso significa que, para reunir un kilo de este delicioso y nutritivo néctar, hacen falta 1.440.000 flores y la colaboración de 200 obreras. No es una tarea excesiva, si se tiene en cuenta que en una colmena suelen vivir entre 30.000 y 60.000 individuos, dado que la reina puede llegar a poner 3.000 </a:t>
            </a:r>
            <a:r>
              <a:rPr lang="es-NI" b="1" dirty="0">
                <a:solidFill>
                  <a:schemeClr val="tx1">
                    <a:lumMod val="95000"/>
                  </a:schemeClr>
                </a:solidFill>
                <a:latin typeface="Zinetmedia"/>
                <a:ea typeface="Times New Roman" panose="02020603050405020304" pitchFamily="18" charset="0"/>
                <a:cs typeface="Times New Roman" panose="02020603050405020304" pitchFamily="18" charset="0"/>
                <a:hlinkClick r:id="rId3" tooltip="Los mejores huevos de pascua de los videojuegos"/>
              </a:rPr>
              <a:t>huevos</a:t>
            </a:r>
            <a:r>
              <a:rPr lang="es-NI" b="1" dirty="0">
                <a:solidFill>
                  <a:schemeClr val="tx1">
                    <a:lumMod val="95000"/>
                  </a:schemeClr>
                </a:solidFill>
                <a:latin typeface="Zinetmedia"/>
                <a:ea typeface="Times New Roman" panose="02020603050405020304" pitchFamily="18" charset="0"/>
                <a:cs typeface="Times New Roman" panose="02020603050405020304" pitchFamily="18" charset="0"/>
              </a:rPr>
              <a:t> en un solo día.</a:t>
            </a:r>
            <a:endParaRPr lang="es-NI" sz="1600" b="1"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4390330"/>
            <a:ext cx="4067944" cy="2162941"/>
          </a:xfrm>
          <a:prstGeom prst="rect">
            <a:avLst/>
          </a:prstGeom>
        </p:spPr>
      </p:pic>
    </p:spTree>
    <p:extLst>
      <p:ext uri="{BB962C8B-B14F-4D97-AF65-F5344CB8AC3E}">
        <p14:creationId xmlns:p14="http://schemas.microsoft.com/office/powerpoint/2010/main" val="152687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457200" y="274638"/>
            <a:ext cx="8229600" cy="1143000"/>
          </a:xfrm>
        </p:spPr>
        <p:txBody>
          <a:bodyPr/>
          <a:lstStyle/>
          <a:p>
            <a:pPr eaLnBrk="1" fontAlgn="auto" hangingPunct="1">
              <a:spcAft>
                <a:spcPts val="0"/>
              </a:spcAft>
              <a:defRPr/>
            </a:pPr>
            <a:r>
              <a:rPr lang="es-ES" dirty="0" smtClean="0"/>
              <a:t>Individuos de la colmena</a:t>
            </a:r>
          </a:p>
        </p:txBody>
      </p:sp>
      <p:graphicFrame>
        <p:nvGraphicFramePr>
          <p:cNvPr id="5" name="Group 23"/>
          <p:cNvGraphicFramePr>
            <a:graphicFrameLocks/>
          </p:cNvGraphicFramePr>
          <p:nvPr>
            <p:extLst>
              <p:ext uri="{D42A27DB-BD31-4B8C-83A1-F6EECF244321}">
                <p14:modId xmlns:p14="http://schemas.microsoft.com/office/powerpoint/2010/main" val="2893682066"/>
              </p:ext>
            </p:extLst>
          </p:nvPr>
        </p:nvGraphicFramePr>
        <p:xfrm>
          <a:off x="611560" y="2276475"/>
          <a:ext cx="8086353" cy="3024188"/>
        </p:xfrm>
        <a:graphic>
          <a:graphicData uri="http://schemas.openxmlformats.org/drawingml/2006/table">
            <a:tbl>
              <a:tblPr/>
              <a:tblGrid>
                <a:gridCol w="2599953"/>
                <a:gridCol w="2743200"/>
                <a:gridCol w="2743200"/>
              </a:tblGrid>
              <a:tr h="22637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04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21" descr="E:\CARPETA DE MARTINIANO\Mis documentos\GANADO MENOR\MELIPONICULTURA\Uruçu2_archivos\colecao_01_archivos\mscut_op.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84213" y="2349500"/>
            <a:ext cx="2232025"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22" descr="E:\CARPETA DE MARTINIANO\Mis documentos\GANADO MENOR\MELIPONICULTURA\Uruçu2_archivos\colecao_01_archivos\mscut_macho.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348038" y="2349500"/>
            <a:ext cx="22320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Picture 24" descr="E:\CARPETA DE MARTINIANO\Mis documentos\GANADO MENOR\MELIPONICULTURA\Uruçu2_archivos\colecao_01_archivos\mscut_rv.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300788" y="2349500"/>
            <a:ext cx="223202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Rectángulo 1"/>
          <p:cNvSpPr/>
          <p:nvPr/>
        </p:nvSpPr>
        <p:spPr>
          <a:xfrm>
            <a:off x="6677238" y="4519613"/>
            <a:ext cx="1479123" cy="646331"/>
          </a:xfrm>
          <a:prstGeom prst="rect">
            <a:avLst/>
          </a:prstGeom>
          <a:noFill/>
        </p:spPr>
        <p:txBody>
          <a:bodyPr wrap="none" lIns="91440" tIns="45720" rIns="91440" bIns="45720">
            <a:spAutoFit/>
          </a:bodyPr>
          <a:lstStyle/>
          <a:p>
            <a:pPr algn="ctr"/>
            <a:r>
              <a:rPr lang="es-ES" sz="3600" b="0" cap="none" spc="0" dirty="0" smtClean="0">
                <a:ln w="0"/>
                <a:solidFill>
                  <a:schemeClr val="tx1"/>
                </a:solidFill>
                <a:effectLst>
                  <a:outerShdw blurRad="38100" dist="19050" dir="2700000" algn="tl" rotWithShape="0">
                    <a:schemeClr val="dk1">
                      <a:alpha val="40000"/>
                    </a:schemeClr>
                  </a:outerShdw>
                </a:effectLst>
              </a:rPr>
              <a:t>REINA</a:t>
            </a:r>
            <a:endParaRPr lang="es-ES" sz="3600" b="0" cap="none" spc="0" dirty="0">
              <a:ln w="0"/>
              <a:solidFill>
                <a:schemeClr val="tx1"/>
              </a:solidFill>
              <a:effectLst>
                <a:outerShdw blurRad="38100" dist="19050" dir="2700000" algn="tl" rotWithShape="0">
                  <a:schemeClr val="dk1">
                    <a:alpha val="40000"/>
                  </a:schemeClr>
                </a:outerShdw>
              </a:effectLst>
            </a:endParaRPr>
          </a:p>
        </p:txBody>
      </p:sp>
      <p:sp>
        <p:nvSpPr>
          <p:cNvPr id="3" name="Rectángulo 2"/>
          <p:cNvSpPr/>
          <p:nvPr/>
        </p:nvSpPr>
        <p:spPr>
          <a:xfrm>
            <a:off x="3367948" y="4567006"/>
            <a:ext cx="2192203" cy="646331"/>
          </a:xfrm>
          <a:prstGeom prst="rect">
            <a:avLst/>
          </a:prstGeom>
          <a:noFill/>
        </p:spPr>
        <p:txBody>
          <a:bodyPr wrap="none" lIns="91440" tIns="45720" rIns="91440" bIns="45720">
            <a:spAutoFit/>
          </a:bodyPr>
          <a:lstStyle/>
          <a:p>
            <a:pPr algn="ctr"/>
            <a:r>
              <a:rPr lang="es-ES" sz="3600" dirty="0" smtClean="0">
                <a:ln w="0"/>
                <a:effectLst>
                  <a:outerShdw blurRad="38100" dist="19050" dir="2700000" algn="tl" rotWithShape="0">
                    <a:schemeClr val="dk1">
                      <a:alpha val="40000"/>
                    </a:schemeClr>
                  </a:outerShdw>
                </a:effectLst>
              </a:rPr>
              <a:t>SANGANO</a:t>
            </a:r>
            <a:endParaRPr lang="es-ES" sz="3600" b="0" cap="none" spc="0" dirty="0">
              <a:ln w="0"/>
              <a:solidFill>
                <a:schemeClr val="tx1"/>
              </a:solidFill>
              <a:effectLst>
                <a:outerShdw blurRad="38100" dist="19050" dir="2700000" algn="tl" rotWithShape="0">
                  <a:schemeClr val="dk1">
                    <a:alpha val="40000"/>
                  </a:schemeClr>
                </a:outerShdw>
              </a:effectLst>
            </a:endParaRPr>
          </a:p>
        </p:txBody>
      </p:sp>
      <p:sp>
        <p:nvSpPr>
          <p:cNvPr id="9" name="Rectángulo 8"/>
          <p:cNvSpPr/>
          <p:nvPr/>
        </p:nvSpPr>
        <p:spPr>
          <a:xfrm>
            <a:off x="1021167" y="4510288"/>
            <a:ext cx="1895071" cy="646331"/>
          </a:xfrm>
          <a:prstGeom prst="rect">
            <a:avLst/>
          </a:prstGeom>
          <a:noFill/>
        </p:spPr>
        <p:txBody>
          <a:bodyPr wrap="none" lIns="91440" tIns="45720" rIns="91440" bIns="45720">
            <a:spAutoFit/>
          </a:bodyPr>
          <a:lstStyle/>
          <a:p>
            <a:pPr algn="ctr"/>
            <a:r>
              <a:rPr lang="es-ES" sz="3600" b="0" cap="none" spc="0" dirty="0" smtClean="0">
                <a:ln w="0"/>
                <a:solidFill>
                  <a:schemeClr val="tx1"/>
                </a:solidFill>
                <a:effectLst>
                  <a:outerShdw blurRad="38100" dist="19050" dir="2700000" algn="tl" rotWithShape="0">
                    <a:schemeClr val="dk1">
                      <a:alpha val="40000"/>
                    </a:schemeClr>
                  </a:outerShdw>
                </a:effectLst>
              </a:rPr>
              <a:t>OBRERA</a:t>
            </a:r>
            <a:endParaRPr lang="es-E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8893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icolor_ 2 rainh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74" y="317500"/>
            <a:ext cx="25146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inho de trigona - ampli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78375"/>
            <a:ext cx="25146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ostura de rainha - amplia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0"/>
            <a:ext cx="24765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3492500" y="765175"/>
            <a:ext cx="2232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2"/>
                </a:solidFill>
                <a:latin typeface="Franklin Gothic Book" pitchFamily="34" charset="0"/>
              </a:defRPr>
            </a:lvl1pPr>
            <a:lvl2pPr>
              <a:defRPr sz="2800">
                <a:solidFill>
                  <a:schemeClr val="tx2"/>
                </a:solidFill>
                <a:latin typeface="Franklin Gothic Book" pitchFamily="34" charset="0"/>
              </a:defRPr>
            </a:lvl2pPr>
            <a:lvl3pPr>
              <a:defRPr sz="2400">
                <a:solidFill>
                  <a:schemeClr val="tx2"/>
                </a:solidFill>
                <a:latin typeface="Franklin Gothic Book" pitchFamily="34" charset="0"/>
              </a:defRPr>
            </a:lvl3pPr>
            <a:lvl4pPr>
              <a:defRPr sz="2000">
                <a:solidFill>
                  <a:schemeClr val="tx2"/>
                </a:solidFill>
                <a:latin typeface="Franklin Gothic Book" pitchFamily="34" charset="0"/>
              </a:defRPr>
            </a:lvl4pPr>
            <a:lvl5pPr>
              <a:defRPr>
                <a:solidFill>
                  <a:schemeClr val="tx2"/>
                </a:solidFill>
                <a:latin typeface="Franklin Gothic Book" pitchFamily="34" charset="0"/>
              </a:defRPr>
            </a:lvl5pPr>
            <a:lvl6pPr eaLnBrk="0" fontAlgn="base" hangingPunct="0">
              <a:spcAft>
                <a:spcPct val="0"/>
              </a:spcAft>
              <a:buFont typeface="Wingdings 2" pitchFamily="18" charset="2"/>
              <a:buChar char=""/>
              <a:defRPr>
                <a:solidFill>
                  <a:schemeClr val="tx2"/>
                </a:solidFill>
                <a:latin typeface="Franklin Gothic Book" pitchFamily="34" charset="0"/>
              </a:defRPr>
            </a:lvl6pPr>
            <a:lvl7pPr eaLnBrk="0" fontAlgn="base" hangingPunct="0">
              <a:spcAft>
                <a:spcPct val="0"/>
              </a:spcAft>
              <a:buFont typeface="Wingdings 2" pitchFamily="18" charset="2"/>
              <a:buChar char=""/>
              <a:defRPr>
                <a:solidFill>
                  <a:schemeClr val="tx2"/>
                </a:solidFill>
                <a:latin typeface="Franklin Gothic Book" pitchFamily="34" charset="0"/>
              </a:defRPr>
            </a:lvl7pPr>
            <a:lvl8pPr eaLnBrk="0" fontAlgn="base" hangingPunct="0">
              <a:spcAft>
                <a:spcPct val="0"/>
              </a:spcAft>
              <a:buFont typeface="Wingdings 2" pitchFamily="18" charset="2"/>
              <a:buChar char=""/>
              <a:defRPr>
                <a:solidFill>
                  <a:schemeClr val="tx2"/>
                </a:solidFill>
                <a:latin typeface="Franklin Gothic Book" pitchFamily="34" charset="0"/>
              </a:defRPr>
            </a:lvl8pPr>
            <a:lvl9pPr eaLnBrk="0" fontAlgn="base" hangingPunct="0">
              <a:spcAft>
                <a:spcPct val="0"/>
              </a:spcAft>
              <a:buFont typeface="Wingdings 2" pitchFamily="18" charset="2"/>
              <a:buChar char=""/>
              <a:defRPr>
                <a:solidFill>
                  <a:schemeClr val="tx2"/>
                </a:solidFill>
                <a:latin typeface="Franklin Gothic Book" pitchFamily="34" charset="0"/>
              </a:defRPr>
            </a:lvl9pPr>
          </a:lstStyle>
          <a:p>
            <a:pPr algn="ctr"/>
            <a:r>
              <a:rPr lang="es-ES" altLang="es-NI" sz="4000" dirty="0">
                <a:solidFill>
                  <a:schemeClr val="tx1"/>
                </a:solidFill>
                <a:latin typeface="Garamond" pitchFamily="18" charset="0"/>
              </a:rPr>
              <a:t>La Reina</a:t>
            </a:r>
          </a:p>
        </p:txBody>
      </p:sp>
      <p:sp>
        <p:nvSpPr>
          <p:cNvPr id="8" name="Text Box 9"/>
          <p:cNvSpPr txBox="1">
            <a:spLocks noChangeArrowheads="1"/>
          </p:cNvSpPr>
          <p:nvPr/>
        </p:nvSpPr>
        <p:spPr bwMode="auto">
          <a:xfrm>
            <a:off x="3708400" y="2492375"/>
            <a:ext cx="446405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2"/>
                </a:solidFill>
                <a:latin typeface="Franklin Gothic Book" pitchFamily="34" charset="0"/>
              </a:defRPr>
            </a:lvl1pPr>
            <a:lvl2pPr>
              <a:defRPr sz="2800">
                <a:solidFill>
                  <a:schemeClr val="tx2"/>
                </a:solidFill>
                <a:latin typeface="Franklin Gothic Book" pitchFamily="34" charset="0"/>
              </a:defRPr>
            </a:lvl2pPr>
            <a:lvl3pPr>
              <a:defRPr sz="2400">
                <a:solidFill>
                  <a:schemeClr val="tx2"/>
                </a:solidFill>
                <a:latin typeface="Franklin Gothic Book" pitchFamily="34" charset="0"/>
              </a:defRPr>
            </a:lvl3pPr>
            <a:lvl4pPr>
              <a:defRPr sz="2000">
                <a:solidFill>
                  <a:schemeClr val="tx2"/>
                </a:solidFill>
                <a:latin typeface="Franklin Gothic Book" pitchFamily="34" charset="0"/>
              </a:defRPr>
            </a:lvl4pPr>
            <a:lvl5pPr>
              <a:defRPr>
                <a:solidFill>
                  <a:schemeClr val="tx2"/>
                </a:solidFill>
                <a:latin typeface="Franklin Gothic Book" pitchFamily="34" charset="0"/>
              </a:defRPr>
            </a:lvl5pPr>
            <a:lvl6pPr eaLnBrk="0" fontAlgn="base" hangingPunct="0">
              <a:spcAft>
                <a:spcPct val="0"/>
              </a:spcAft>
              <a:buFont typeface="Wingdings 2" pitchFamily="18" charset="2"/>
              <a:buChar char=""/>
              <a:defRPr>
                <a:solidFill>
                  <a:schemeClr val="tx2"/>
                </a:solidFill>
                <a:latin typeface="Franklin Gothic Book" pitchFamily="34" charset="0"/>
              </a:defRPr>
            </a:lvl6pPr>
            <a:lvl7pPr eaLnBrk="0" fontAlgn="base" hangingPunct="0">
              <a:spcAft>
                <a:spcPct val="0"/>
              </a:spcAft>
              <a:buFont typeface="Wingdings 2" pitchFamily="18" charset="2"/>
              <a:buChar char=""/>
              <a:defRPr>
                <a:solidFill>
                  <a:schemeClr val="tx2"/>
                </a:solidFill>
                <a:latin typeface="Franklin Gothic Book" pitchFamily="34" charset="0"/>
              </a:defRPr>
            </a:lvl7pPr>
            <a:lvl8pPr eaLnBrk="0" fontAlgn="base" hangingPunct="0">
              <a:spcAft>
                <a:spcPct val="0"/>
              </a:spcAft>
              <a:buFont typeface="Wingdings 2" pitchFamily="18" charset="2"/>
              <a:buChar char=""/>
              <a:defRPr>
                <a:solidFill>
                  <a:schemeClr val="tx2"/>
                </a:solidFill>
                <a:latin typeface="Franklin Gothic Book" pitchFamily="34" charset="0"/>
              </a:defRPr>
            </a:lvl8pPr>
            <a:lvl9pPr eaLnBrk="0" fontAlgn="base" hangingPunct="0">
              <a:spcAft>
                <a:spcPct val="0"/>
              </a:spcAft>
              <a:buFont typeface="Wingdings 2" pitchFamily="18" charset="2"/>
              <a:buChar char=""/>
              <a:defRPr>
                <a:solidFill>
                  <a:schemeClr val="tx2"/>
                </a:solidFill>
                <a:latin typeface="Franklin Gothic Book" pitchFamily="34" charset="0"/>
              </a:defRPr>
            </a:lvl9pPr>
          </a:lstStyle>
          <a:p>
            <a:pPr algn="just">
              <a:spcBef>
                <a:spcPct val="50000"/>
              </a:spcBef>
            </a:pPr>
            <a:r>
              <a:rPr lang="es-ES" altLang="es-NI" sz="2000" dirty="0">
                <a:solidFill>
                  <a:schemeClr val="tx1"/>
                </a:solidFill>
                <a:latin typeface="Garamond" pitchFamily="18" charset="0"/>
              </a:rPr>
              <a:t>Es la responsable de la postura de los huevos y por consecuencia la que mantiene el nido, las obreras viven en promedio 50 días y por eso se necesita reposición constante de estos individuos dado que son los encargados de recolectar el alimento.</a:t>
            </a:r>
          </a:p>
          <a:p>
            <a:pPr>
              <a:spcBef>
                <a:spcPct val="50000"/>
              </a:spcBef>
            </a:pPr>
            <a:endParaRPr lang="es-ES" altLang="es-NI" sz="2000" dirty="0">
              <a:solidFill>
                <a:schemeClr val="tx1"/>
              </a:solidFill>
              <a:latin typeface="Garamond" pitchFamily="18" charset="0"/>
            </a:endParaRPr>
          </a:p>
          <a:p>
            <a:pPr algn="just">
              <a:spcBef>
                <a:spcPct val="50000"/>
              </a:spcBef>
            </a:pPr>
            <a:r>
              <a:rPr lang="es-ES" altLang="es-NI" sz="2000" dirty="0">
                <a:solidFill>
                  <a:schemeClr val="tx1"/>
                </a:solidFill>
                <a:latin typeface="Garamond" pitchFamily="18" charset="0"/>
              </a:rPr>
              <a:t>Una reina de abejas nativas nunca abandona su nido solamente lo hacen las princesas cuando aun no son fizo gástrica</a:t>
            </a:r>
          </a:p>
        </p:txBody>
      </p:sp>
    </p:spTree>
    <p:extLst>
      <p:ext uri="{BB962C8B-B14F-4D97-AF65-F5344CB8AC3E}">
        <p14:creationId xmlns:p14="http://schemas.microsoft.com/office/powerpoint/2010/main" val="102681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57200" y="274638"/>
            <a:ext cx="8229600" cy="1143000"/>
          </a:xfrm>
          <a:prstGeom prst="rect">
            <a:avLst/>
          </a:prstGeom>
        </p:spPr>
        <p:txBody>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ES" dirty="0" smtClean="0"/>
              <a:t>Las Obreras</a:t>
            </a:r>
          </a:p>
        </p:txBody>
      </p:sp>
      <p:sp>
        <p:nvSpPr>
          <p:cNvPr id="3" name="Rectangle 3"/>
          <p:cNvSpPr txBox="1">
            <a:spLocks noChangeArrowheads="1"/>
          </p:cNvSpPr>
          <p:nvPr/>
        </p:nvSpPr>
        <p:spPr>
          <a:xfrm>
            <a:off x="806450" y="1052513"/>
            <a:ext cx="7797800" cy="4176687"/>
          </a:xfrm>
          <a:prstGeom prst="rect">
            <a:avLst/>
          </a:prstGeom>
        </p:spPr>
        <p:txBody>
          <a:bodyPr rtlCol="0">
            <a:normAutofit fontScale="25000" lnSpcReduction="20000"/>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lgn="just">
              <a:buFont typeface="Wingdings 2"/>
              <a:buChar char=""/>
              <a:defRPr/>
            </a:pPr>
            <a:r>
              <a:rPr lang="es-ES_tradnl" sz="8000" dirty="0" smtClean="0"/>
              <a:t>Son las que trabajan y hacen las labores de recolectar el néctar de  las flores, el polen, resinas, barro entre otros materiales que mezclan y recolectan para la colmena además de construir todas las estructuras del nido también proteger la colmena contra ataques de enemigos</a:t>
            </a:r>
            <a:endParaRPr lang="es-NI" sz="8000" dirty="0" smtClean="0"/>
          </a:p>
          <a:p>
            <a:pPr marL="0" indent="0">
              <a:buFont typeface="Rage Italic" pitchFamily="66" charset="0"/>
              <a:buNone/>
            </a:pPr>
            <a:r>
              <a:rPr lang="es-MX" sz="8000" dirty="0" smtClean="0"/>
              <a:t>Las operarias de </a:t>
            </a:r>
            <a:r>
              <a:rPr lang="es-MX" sz="8000" dirty="0" err="1" smtClean="0"/>
              <a:t>meliponas</a:t>
            </a:r>
            <a:r>
              <a:rPr lang="es-MX" sz="8000" dirty="0" smtClean="0"/>
              <a:t> viven en media, 30 a 40 días y son casi blancas al salir de las celdas de cría, oscureciéndose con el pasar del tiempo. </a:t>
            </a:r>
          </a:p>
          <a:p>
            <a:pPr marL="0" indent="0">
              <a:buFont typeface="Rage Italic" pitchFamily="66" charset="0"/>
              <a:buNone/>
            </a:pPr>
            <a:r>
              <a:rPr lang="es-MX" sz="8000" dirty="0" smtClean="0"/>
              <a:t>En la vida adulta desempeñan diversas funciones en el nido, en el siguiente orden:</a:t>
            </a:r>
          </a:p>
          <a:p>
            <a:endParaRPr lang="es-MX" sz="8000" dirty="0" smtClean="0"/>
          </a:p>
          <a:p>
            <a:pPr marL="0" indent="0">
              <a:buFont typeface="Rage Italic" pitchFamily="66" charset="0"/>
              <a:buNone/>
            </a:pPr>
            <a:r>
              <a:rPr lang="es-MX" sz="8000" dirty="0" smtClean="0"/>
              <a:t>limpiadoras, nodrizas, arquitectas, ventiladoras, guardianas y </a:t>
            </a:r>
            <a:r>
              <a:rPr lang="es-MX" sz="8000" dirty="0" err="1" smtClean="0"/>
              <a:t>pecoreadoras</a:t>
            </a:r>
            <a:endParaRPr lang="es-NI" sz="8000" dirty="0" smtClean="0"/>
          </a:p>
          <a:p>
            <a:pPr marL="0" indent="0">
              <a:buFont typeface="Rage Italic" pitchFamily="66" charset="0"/>
              <a:buNone/>
              <a:defRPr/>
            </a:pPr>
            <a:endParaRPr lang="es-ES" sz="2000" i="1" dirty="0" smtClean="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4509120"/>
            <a:ext cx="4752528" cy="2083358"/>
          </a:xfrm>
          <a:prstGeom prst="rect">
            <a:avLst/>
          </a:prstGeom>
        </p:spPr>
      </p:pic>
    </p:spTree>
    <p:extLst>
      <p:ext uri="{BB962C8B-B14F-4D97-AF65-F5344CB8AC3E}">
        <p14:creationId xmlns:p14="http://schemas.microsoft.com/office/powerpoint/2010/main" val="35528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a:xfrm>
            <a:off x="-1996" y="1091645"/>
            <a:ext cx="8820150" cy="4679950"/>
          </a:xfrm>
          <a:prstGeom prst="rect">
            <a:avLst/>
          </a:prstGeom>
        </p:spPr>
        <p:txBody>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algn="just">
              <a:buFont typeface="Arial" panose="020B0604020202020204" pitchFamily="34" charset="0"/>
              <a:buChar char="•"/>
            </a:pPr>
            <a:r>
              <a:rPr lang="es-ES" altLang="es-NI" dirty="0" smtClean="0"/>
              <a:t>Para hablar de los machos, a diferente del zánganos de africanizada, los de </a:t>
            </a:r>
            <a:r>
              <a:rPr lang="es-ES" altLang="es-NI" dirty="0" err="1" smtClean="0"/>
              <a:t>meliponas</a:t>
            </a:r>
            <a:r>
              <a:rPr lang="es-ES" altLang="es-NI" dirty="0" smtClean="0"/>
              <a:t> ejercen también pequeños trabajos dentro de la colonia, como la deshidratación del néctar, la incubación de panales construcción de potes para miel, manipulación de la cera, la defensa del nido, etc. </a:t>
            </a:r>
          </a:p>
          <a:p>
            <a:pPr>
              <a:buFont typeface="Arial" panose="020B0604020202020204" pitchFamily="34" charset="0"/>
              <a:buChar char="•"/>
            </a:pPr>
            <a:endParaRPr lang="es-ES" altLang="es-NI" dirty="0" smtClean="0"/>
          </a:p>
          <a:p>
            <a:pPr>
              <a:buFont typeface="Arial" panose="020B0604020202020204" pitchFamily="34" charset="0"/>
              <a:buChar char="•"/>
            </a:pPr>
            <a:r>
              <a:rPr lang="es-ES" altLang="es-NI" dirty="0" smtClean="0"/>
              <a:t>Además de que carecen de corbícula su papel principal es el de aparearse con la futura reina.</a:t>
            </a:r>
          </a:p>
        </p:txBody>
      </p:sp>
      <p:sp>
        <p:nvSpPr>
          <p:cNvPr id="5" name="Rectángulo 4"/>
          <p:cNvSpPr/>
          <p:nvPr/>
        </p:nvSpPr>
        <p:spPr>
          <a:xfrm>
            <a:off x="3419872" y="260648"/>
            <a:ext cx="2324675" cy="830997"/>
          </a:xfrm>
          <a:prstGeom prst="rect">
            <a:avLst/>
          </a:prstGeom>
        </p:spPr>
        <p:txBody>
          <a:bodyPr wrap="none">
            <a:spAutoFit/>
          </a:bodyPr>
          <a:lstStyle/>
          <a:p>
            <a:r>
              <a:rPr lang="es-ES" sz="4800" b="1" dirty="0"/>
              <a:t>Machos</a:t>
            </a:r>
            <a:endParaRPr lang="es-NI" sz="4800" b="1"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4365104"/>
            <a:ext cx="4752528" cy="2237488"/>
          </a:xfrm>
          <a:prstGeom prst="rect">
            <a:avLst/>
          </a:prstGeom>
        </p:spPr>
      </p:pic>
    </p:spTree>
    <p:extLst>
      <p:ext uri="{BB962C8B-B14F-4D97-AF65-F5344CB8AC3E}">
        <p14:creationId xmlns:p14="http://schemas.microsoft.com/office/powerpoint/2010/main" val="323007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belhas no favo de cria - ampli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8" y="976313"/>
            <a:ext cx="304800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457200" y="3657600"/>
            <a:ext cx="5715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just" eaLnBrk="1" hangingPunct="1">
              <a:spcBef>
                <a:spcPct val="50000"/>
              </a:spcBef>
              <a:buClrTx/>
              <a:buSzTx/>
              <a:buFontTx/>
              <a:buNone/>
            </a:pPr>
            <a:r>
              <a:rPr lang="es-ES" altLang="es-NI" sz="2000">
                <a:solidFill>
                  <a:schemeClr val="tx1"/>
                </a:solidFill>
                <a:latin typeface="Times New Roman" panose="02020603050405020304" pitchFamily="18" charset="0"/>
              </a:rPr>
              <a:t>La polinización, consiste en la transferencia de polen de una flor a otra de la misma especie, siendo las abejas los principales agentes de transporte y fecundación de las flores que irán generando nuevos árboles, garantizando la subsistencia de las que mueren</a:t>
            </a:r>
          </a:p>
        </p:txBody>
      </p:sp>
      <p:pic>
        <p:nvPicPr>
          <p:cNvPr id="6" name="Picture 5" descr="polinização - desenh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3636963"/>
            <a:ext cx="235585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3795713" y="1006475"/>
            <a:ext cx="47529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just" eaLnBrk="1" hangingPunct="1">
              <a:spcBef>
                <a:spcPct val="50000"/>
              </a:spcBef>
              <a:buClrTx/>
              <a:buSzTx/>
              <a:buFontTx/>
              <a:buNone/>
            </a:pPr>
            <a:r>
              <a:rPr lang="es-ES" altLang="es-NI" sz="2000">
                <a:solidFill>
                  <a:schemeClr val="tx1"/>
                </a:solidFill>
                <a:latin typeface="Times New Roman" panose="02020603050405020304" pitchFamily="18" charset="0"/>
              </a:rPr>
              <a:t>Las</a:t>
            </a:r>
            <a:r>
              <a:rPr lang="pt-BR" altLang="es-NI" sz="2000">
                <a:solidFill>
                  <a:schemeClr val="tx1"/>
                </a:solidFill>
                <a:latin typeface="Times New Roman" panose="02020603050405020304" pitchFamily="18" charset="0"/>
              </a:rPr>
              <a:t> </a:t>
            </a:r>
            <a:r>
              <a:rPr lang="es-ES" altLang="es-NI" sz="2000">
                <a:solidFill>
                  <a:schemeClr val="tx1"/>
                </a:solidFill>
                <a:latin typeface="Times New Roman" panose="02020603050405020304" pitchFamily="18" charset="0"/>
              </a:rPr>
              <a:t>abejas</a:t>
            </a:r>
            <a:r>
              <a:rPr lang="pt-BR" altLang="es-NI" sz="2000">
                <a:solidFill>
                  <a:schemeClr val="tx1"/>
                </a:solidFill>
                <a:latin typeface="Times New Roman" panose="02020603050405020304" pitchFamily="18" charset="0"/>
              </a:rPr>
              <a:t>, se </a:t>
            </a:r>
            <a:r>
              <a:rPr lang="es-ES" altLang="es-NI" sz="2000">
                <a:solidFill>
                  <a:schemeClr val="tx1"/>
                </a:solidFill>
                <a:latin typeface="Times New Roman" panose="02020603050405020304" pitchFamily="18" charset="0"/>
              </a:rPr>
              <a:t>alimentan</a:t>
            </a:r>
            <a:r>
              <a:rPr lang="pt-BR" altLang="es-NI" sz="2000">
                <a:solidFill>
                  <a:schemeClr val="tx1"/>
                </a:solidFill>
                <a:latin typeface="Times New Roman" panose="02020603050405020304" pitchFamily="18" charset="0"/>
              </a:rPr>
              <a:t> </a:t>
            </a:r>
            <a:r>
              <a:rPr lang="es-ES" altLang="es-NI" sz="2000">
                <a:solidFill>
                  <a:schemeClr val="tx1"/>
                </a:solidFill>
                <a:latin typeface="Times New Roman" panose="02020603050405020304" pitchFamily="18" charset="0"/>
              </a:rPr>
              <a:t>del néctar</a:t>
            </a:r>
            <a:r>
              <a:rPr lang="pt-BR" altLang="es-NI" sz="2000">
                <a:solidFill>
                  <a:schemeClr val="tx1"/>
                </a:solidFill>
                <a:latin typeface="Times New Roman" panose="02020603050405020304" pitchFamily="18" charset="0"/>
              </a:rPr>
              <a:t> y pólen de </a:t>
            </a:r>
            <a:r>
              <a:rPr lang="es-ES" altLang="es-NI" sz="2000">
                <a:solidFill>
                  <a:schemeClr val="tx1"/>
                </a:solidFill>
                <a:latin typeface="Times New Roman" panose="02020603050405020304" pitchFamily="18" charset="0"/>
              </a:rPr>
              <a:t>las</a:t>
            </a:r>
            <a:r>
              <a:rPr lang="pt-BR" altLang="es-NI" sz="2000">
                <a:solidFill>
                  <a:schemeClr val="tx1"/>
                </a:solidFill>
                <a:latin typeface="Times New Roman" panose="02020603050405020304" pitchFamily="18" charset="0"/>
              </a:rPr>
              <a:t> flores, de simples arbustos </a:t>
            </a:r>
            <a:r>
              <a:rPr lang="es-ES" altLang="es-NI" sz="2000">
                <a:solidFill>
                  <a:schemeClr val="tx1"/>
                </a:solidFill>
                <a:latin typeface="Times New Roman" panose="02020603050405020304" pitchFamily="18" charset="0"/>
              </a:rPr>
              <a:t>rastreros</a:t>
            </a:r>
            <a:r>
              <a:rPr lang="pt-BR" altLang="es-NI" sz="2000">
                <a:solidFill>
                  <a:schemeClr val="tx1"/>
                </a:solidFill>
                <a:latin typeface="Times New Roman" panose="02020603050405020304" pitchFamily="18" charset="0"/>
              </a:rPr>
              <a:t> o de </a:t>
            </a:r>
            <a:r>
              <a:rPr lang="es-ES" altLang="es-NI" sz="2000">
                <a:solidFill>
                  <a:schemeClr val="tx1"/>
                </a:solidFill>
                <a:latin typeface="Times New Roman" panose="02020603050405020304" pitchFamily="18" charset="0"/>
              </a:rPr>
              <a:t>árboles</a:t>
            </a:r>
            <a:r>
              <a:rPr lang="pt-BR" altLang="es-NI" sz="2000">
                <a:solidFill>
                  <a:schemeClr val="tx1"/>
                </a:solidFill>
                <a:latin typeface="Times New Roman" panose="02020603050405020304" pitchFamily="18" charset="0"/>
              </a:rPr>
              <a:t> </a:t>
            </a:r>
            <a:r>
              <a:rPr lang="es-ES" altLang="es-NI" sz="2000">
                <a:solidFill>
                  <a:schemeClr val="tx1"/>
                </a:solidFill>
                <a:latin typeface="Times New Roman" panose="02020603050405020304" pitchFamily="18" charset="0"/>
              </a:rPr>
              <a:t>frondosos</a:t>
            </a:r>
            <a:r>
              <a:rPr lang="pt-BR" altLang="es-NI" sz="2000">
                <a:solidFill>
                  <a:schemeClr val="tx1"/>
                </a:solidFill>
                <a:latin typeface="Times New Roman" panose="02020603050405020304" pitchFamily="18" charset="0"/>
              </a:rPr>
              <a:t>, </a:t>
            </a:r>
            <a:r>
              <a:rPr lang="es-ES" altLang="es-NI" sz="2000">
                <a:solidFill>
                  <a:schemeClr val="tx1"/>
                </a:solidFill>
                <a:latin typeface="Times New Roman" panose="02020603050405020304" pitchFamily="18" charset="0"/>
              </a:rPr>
              <a:t>muchas</a:t>
            </a:r>
            <a:r>
              <a:rPr lang="pt-BR" altLang="es-NI" sz="2000">
                <a:solidFill>
                  <a:schemeClr val="tx1"/>
                </a:solidFill>
                <a:latin typeface="Times New Roman" panose="02020603050405020304" pitchFamily="18" charset="0"/>
              </a:rPr>
              <a:t> de estas plantas </a:t>
            </a:r>
            <a:r>
              <a:rPr lang="es-ES" altLang="es-NI" sz="2000">
                <a:solidFill>
                  <a:schemeClr val="tx1"/>
                </a:solidFill>
                <a:latin typeface="Times New Roman" panose="02020603050405020304" pitchFamily="18" charset="0"/>
              </a:rPr>
              <a:t>dependen</a:t>
            </a:r>
            <a:r>
              <a:rPr lang="pt-BR" altLang="es-NI" sz="2000">
                <a:solidFill>
                  <a:schemeClr val="tx1"/>
                </a:solidFill>
                <a:latin typeface="Times New Roman" panose="02020603050405020304" pitchFamily="18" charset="0"/>
              </a:rPr>
              <a:t> de </a:t>
            </a:r>
            <a:r>
              <a:rPr lang="es-ES" altLang="es-NI" sz="2000">
                <a:solidFill>
                  <a:schemeClr val="tx1"/>
                </a:solidFill>
                <a:latin typeface="Times New Roman" panose="02020603050405020304" pitchFamily="18" charset="0"/>
              </a:rPr>
              <a:t>las</a:t>
            </a:r>
            <a:r>
              <a:rPr lang="pt-BR" altLang="es-NI" sz="2000">
                <a:solidFill>
                  <a:schemeClr val="tx1"/>
                </a:solidFill>
                <a:latin typeface="Times New Roman" panose="02020603050405020304" pitchFamily="18" charset="0"/>
              </a:rPr>
              <a:t> </a:t>
            </a:r>
            <a:r>
              <a:rPr lang="es-ES" altLang="es-NI" sz="2000">
                <a:solidFill>
                  <a:schemeClr val="tx1"/>
                </a:solidFill>
                <a:latin typeface="Times New Roman" panose="02020603050405020304" pitchFamily="18" charset="0"/>
              </a:rPr>
              <a:t>abejas</a:t>
            </a:r>
            <a:r>
              <a:rPr lang="pt-BR" altLang="es-NI" sz="2000">
                <a:solidFill>
                  <a:schemeClr val="tx1"/>
                </a:solidFill>
                <a:latin typeface="Times New Roman" panose="02020603050405020304" pitchFamily="18" charset="0"/>
              </a:rPr>
              <a:t> nativas para </a:t>
            </a:r>
            <a:r>
              <a:rPr lang="es-ES" altLang="es-NI" sz="2000">
                <a:solidFill>
                  <a:schemeClr val="tx1"/>
                </a:solidFill>
                <a:latin typeface="Times New Roman" panose="02020603050405020304" pitchFamily="18" charset="0"/>
              </a:rPr>
              <a:t>producir</a:t>
            </a:r>
            <a:r>
              <a:rPr lang="pt-BR" altLang="es-NI" sz="2000">
                <a:solidFill>
                  <a:schemeClr val="tx1"/>
                </a:solidFill>
                <a:latin typeface="Times New Roman" panose="02020603050405020304" pitchFamily="18" charset="0"/>
              </a:rPr>
              <a:t> </a:t>
            </a:r>
            <a:r>
              <a:rPr lang="es-ES" altLang="es-NI" sz="2000">
                <a:solidFill>
                  <a:schemeClr val="tx1"/>
                </a:solidFill>
                <a:latin typeface="Times New Roman" panose="02020603050405020304" pitchFamily="18" charset="0"/>
              </a:rPr>
              <a:t>sus</a:t>
            </a:r>
            <a:r>
              <a:rPr lang="pt-BR" altLang="es-NI" sz="2000">
                <a:solidFill>
                  <a:schemeClr val="tx1"/>
                </a:solidFill>
                <a:latin typeface="Times New Roman" panose="02020603050405020304" pitchFamily="18" charset="0"/>
              </a:rPr>
              <a:t> </a:t>
            </a:r>
            <a:r>
              <a:rPr lang="es-ES" altLang="es-NI" sz="2000">
                <a:solidFill>
                  <a:schemeClr val="tx1"/>
                </a:solidFill>
                <a:latin typeface="Times New Roman" panose="02020603050405020304" pitchFamily="18" charset="0"/>
              </a:rPr>
              <a:t>semillas</a:t>
            </a:r>
            <a:r>
              <a:rPr lang="pt-BR" altLang="es-NI" sz="2000">
                <a:solidFill>
                  <a:schemeClr val="tx1"/>
                </a:solidFill>
                <a:latin typeface="Times New Roman" panose="02020603050405020304" pitchFamily="18" charset="0"/>
              </a:rPr>
              <a:t>, que </a:t>
            </a:r>
            <a:r>
              <a:rPr lang="es-ES" altLang="es-NI" sz="2000">
                <a:solidFill>
                  <a:schemeClr val="tx1"/>
                </a:solidFill>
                <a:latin typeface="Times New Roman" panose="02020603050405020304" pitchFamily="18" charset="0"/>
              </a:rPr>
              <a:t>son</a:t>
            </a:r>
            <a:r>
              <a:rPr lang="pt-BR" altLang="es-NI" sz="2000">
                <a:solidFill>
                  <a:schemeClr val="tx1"/>
                </a:solidFill>
                <a:latin typeface="Times New Roman" panose="02020603050405020304" pitchFamily="18" charset="0"/>
              </a:rPr>
              <a:t> </a:t>
            </a:r>
            <a:r>
              <a:rPr lang="es-ES" altLang="es-NI" sz="2000">
                <a:solidFill>
                  <a:schemeClr val="tx1"/>
                </a:solidFill>
                <a:latin typeface="Times New Roman" panose="02020603050405020304" pitchFamily="18" charset="0"/>
              </a:rPr>
              <a:t>el</a:t>
            </a:r>
            <a:r>
              <a:rPr lang="pt-BR" altLang="es-NI" sz="2000">
                <a:solidFill>
                  <a:schemeClr val="tx1"/>
                </a:solidFill>
                <a:latin typeface="Times New Roman" panose="02020603050405020304" pitchFamily="18" charset="0"/>
              </a:rPr>
              <a:t> resultado de </a:t>
            </a:r>
            <a:r>
              <a:rPr lang="es-ES" altLang="es-NI" sz="2000">
                <a:solidFill>
                  <a:schemeClr val="tx1"/>
                </a:solidFill>
                <a:latin typeface="Times New Roman" panose="02020603050405020304" pitchFamily="18" charset="0"/>
              </a:rPr>
              <a:t>la</a:t>
            </a:r>
            <a:r>
              <a:rPr lang="pt-BR" altLang="es-NI" sz="2000">
                <a:solidFill>
                  <a:schemeClr val="tx1"/>
                </a:solidFill>
                <a:latin typeface="Times New Roman" panose="02020603050405020304" pitchFamily="18" charset="0"/>
              </a:rPr>
              <a:t> </a:t>
            </a:r>
            <a:r>
              <a:rPr lang="es-ES" altLang="es-NI" sz="2000">
                <a:solidFill>
                  <a:schemeClr val="tx1"/>
                </a:solidFill>
                <a:latin typeface="Times New Roman" panose="02020603050405020304" pitchFamily="18" charset="0"/>
              </a:rPr>
              <a:t>polinización</a:t>
            </a:r>
            <a:r>
              <a:rPr lang="pt-BR" altLang="es-NI" sz="2000">
                <a:solidFill>
                  <a:schemeClr val="tx1"/>
                </a:solidFill>
                <a:latin typeface="Times New Roman" panose="02020603050405020304" pitchFamily="18" charset="0"/>
              </a:rPr>
              <a:t>.</a:t>
            </a:r>
          </a:p>
          <a:p>
            <a:pPr eaLnBrk="1" hangingPunct="1">
              <a:spcBef>
                <a:spcPct val="50000"/>
              </a:spcBef>
              <a:buClrTx/>
              <a:buSzTx/>
              <a:buFontTx/>
              <a:buNone/>
            </a:pPr>
            <a:endParaRPr lang="es-ES" altLang="es-NI" sz="2000">
              <a:solidFill>
                <a:schemeClr val="tx1"/>
              </a:solidFill>
              <a:latin typeface="Times New Roman" panose="02020603050405020304" pitchFamily="18" charset="0"/>
            </a:endParaRPr>
          </a:p>
        </p:txBody>
      </p:sp>
      <p:sp>
        <p:nvSpPr>
          <p:cNvPr id="8" name="1 CuadroTexto"/>
          <p:cNvSpPr txBox="1">
            <a:spLocks noChangeArrowheads="1"/>
          </p:cNvSpPr>
          <p:nvPr/>
        </p:nvSpPr>
        <p:spPr bwMode="auto">
          <a:xfrm>
            <a:off x="179388" y="227013"/>
            <a:ext cx="6480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s-NI" altLang="es-NI" b="1">
                <a:solidFill>
                  <a:schemeClr val="tx1"/>
                </a:solidFill>
                <a:latin typeface="Never Say Never" pitchFamily="2" charset="0"/>
              </a:rPr>
              <a:t>IMPORTANCIA BIOLOGICA</a:t>
            </a:r>
          </a:p>
        </p:txBody>
      </p:sp>
    </p:spTree>
    <p:extLst>
      <p:ext uri="{BB962C8B-B14F-4D97-AF65-F5344CB8AC3E}">
        <p14:creationId xmlns:p14="http://schemas.microsoft.com/office/powerpoint/2010/main" val="77830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bwMode="auto">
          <a:xfrm>
            <a:off x="179388" y="0"/>
            <a:ext cx="5761037"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ES" altLang="es-NI" sz="3200" b="1" dirty="0" smtClean="0"/>
              <a:t>IMPORTANCIA CULTURAL</a:t>
            </a:r>
          </a:p>
        </p:txBody>
      </p:sp>
      <p:pic>
        <p:nvPicPr>
          <p:cNvPr id="3" name="Picture 3" descr="may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3729038"/>
            <a:ext cx="17811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fi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550" y="476250"/>
            <a:ext cx="17795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3 CuadroTexto"/>
          <p:cNvSpPr txBox="1">
            <a:spLocks noChangeArrowheads="1"/>
          </p:cNvSpPr>
          <p:nvPr/>
        </p:nvSpPr>
        <p:spPr bwMode="auto">
          <a:xfrm>
            <a:off x="250825" y="908050"/>
            <a:ext cx="61214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just" eaLnBrk="1" hangingPunct="1">
              <a:spcBef>
                <a:spcPct val="0"/>
              </a:spcBef>
              <a:buClrTx/>
              <a:buSzTx/>
              <a:buFont typeface="Arial" panose="020B0604020202020204" pitchFamily="34" charset="0"/>
              <a:buChar char="•"/>
            </a:pPr>
            <a:r>
              <a:rPr lang="es-ES_tradnl" altLang="es-NI" sz="2800" dirty="0">
                <a:solidFill>
                  <a:schemeClr val="tx1"/>
                </a:solidFill>
                <a:latin typeface="Never Say Never" pitchFamily="2" charset="0"/>
              </a:rPr>
              <a:t>Culturalmente importantes para los nativos americanos ya que han sido una fuente de alimento y medicina durante miles de años</a:t>
            </a:r>
          </a:p>
          <a:p>
            <a:pPr algn="just" eaLnBrk="1" hangingPunct="1">
              <a:spcBef>
                <a:spcPct val="0"/>
              </a:spcBef>
              <a:buClrTx/>
              <a:buSzTx/>
              <a:buFont typeface="Arial" panose="020B0604020202020204" pitchFamily="34" charset="0"/>
              <a:buChar char="•"/>
            </a:pPr>
            <a:endParaRPr lang="es-ES_tradnl" altLang="es-NI" sz="2800" dirty="0">
              <a:solidFill>
                <a:schemeClr val="tx1"/>
              </a:solidFill>
              <a:latin typeface="Never Say Never" pitchFamily="2" charset="0"/>
            </a:endParaRPr>
          </a:p>
          <a:p>
            <a:pPr algn="just" eaLnBrk="1" hangingPunct="1">
              <a:spcBef>
                <a:spcPct val="0"/>
              </a:spcBef>
              <a:buClrTx/>
              <a:buSzTx/>
              <a:buFont typeface="Arial" panose="020B0604020202020204" pitchFamily="34" charset="0"/>
              <a:buChar char="•"/>
            </a:pPr>
            <a:r>
              <a:rPr lang="es-ES_tradnl" altLang="es-NI" sz="2800" dirty="0">
                <a:solidFill>
                  <a:schemeClr val="tx1"/>
                </a:solidFill>
                <a:latin typeface="Never Say Never" pitchFamily="2" charset="0"/>
              </a:rPr>
              <a:t>La cría fue desarrollada por los mayas Aztecas transmitiendo los conocimientos a otras tribus de Mesoamérica entre estas tribus los Nicaraos, Chorotegas, Mexicas, </a:t>
            </a:r>
            <a:r>
              <a:rPr lang="es-ES_tradnl" altLang="es-NI" sz="2800" dirty="0" err="1">
                <a:solidFill>
                  <a:schemeClr val="tx1"/>
                </a:solidFill>
                <a:latin typeface="Never Say Never" pitchFamily="2" charset="0"/>
              </a:rPr>
              <a:t>Matagalpas</a:t>
            </a:r>
            <a:r>
              <a:rPr lang="es-ES_tradnl" altLang="es-NI" sz="2800" dirty="0">
                <a:solidFill>
                  <a:schemeClr val="tx1"/>
                </a:solidFill>
                <a:latin typeface="Never Say Never" pitchFamily="2" charset="0"/>
              </a:rPr>
              <a:t> de ahí el interés de nuestros antepasados de criar abejas nativas</a:t>
            </a:r>
          </a:p>
          <a:p>
            <a:pPr algn="just" eaLnBrk="1" hangingPunct="1">
              <a:spcBef>
                <a:spcPct val="0"/>
              </a:spcBef>
              <a:buClrTx/>
              <a:buSzTx/>
              <a:buFont typeface="Arial" panose="020B0604020202020204" pitchFamily="34" charset="0"/>
              <a:buChar char="•"/>
            </a:pPr>
            <a:endParaRPr lang="es-ES_tradnl" altLang="es-NI" sz="2800" dirty="0">
              <a:solidFill>
                <a:schemeClr val="tx1"/>
              </a:solidFill>
              <a:latin typeface="Never Say Never" pitchFamily="2" charset="0"/>
            </a:endParaRPr>
          </a:p>
          <a:p>
            <a:pPr algn="just" eaLnBrk="1" hangingPunct="1">
              <a:spcBef>
                <a:spcPct val="0"/>
              </a:spcBef>
              <a:buClrTx/>
              <a:buSzTx/>
              <a:buFont typeface="Arial" panose="020B0604020202020204" pitchFamily="34" charset="0"/>
              <a:buChar char="•"/>
            </a:pPr>
            <a:r>
              <a:rPr lang="es-ES_tradnl" altLang="es-NI" sz="2800" dirty="0">
                <a:solidFill>
                  <a:schemeClr val="tx1"/>
                </a:solidFill>
                <a:latin typeface="Never Say Never" pitchFamily="2" charset="0"/>
              </a:rPr>
              <a:t>Con la cría de abejas nativas estamos rescatando una practica ya casi extinta en nuestras cultura actual</a:t>
            </a:r>
            <a:endParaRPr lang="es-NI" altLang="es-NI" sz="2800" dirty="0">
              <a:solidFill>
                <a:schemeClr val="tx1"/>
              </a:solidFill>
              <a:latin typeface="Never Say Never" pitchFamily="2" charset="0"/>
            </a:endParaRPr>
          </a:p>
        </p:txBody>
      </p:sp>
    </p:spTree>
    <p:extLst>
      <p:ext uri="{BB962C8B-B14F-4D97-AF65-F5344CB8AC3E}">
        <p14:creationId xmlns:p14="http://schemas.microsoft.com/office/powerpoint/2010/main" val="261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68313" y="188913"/>
            <a:ext cx="7519987" cy="547687"/>
          </a:xfrm>
          <a:prstGeom prst="rect">
            <a:avLst/>
          </a:prstGeom>
        </p:spPr>
        <p:txBody>
          <a:bodyPr>
            <a:normAutofit fontScale="75000" lnSpcReduction="20000"/>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NI" dirty="0" smtClean="0"/>
              <a:t>IMPORTANCIA socio-ECONOMICA</a:t>
            </a:r>
            <a:endParaRPr lang="es-NI" dirty="0"/>
          </a:p>
        </p:txBody>
      </p:sp>
      <p:pic>
        <p:nvPicPr>
          <p:cNvPr id="3" name="3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479" y="3828256"/>
            <a:ext cx="3383280" cy="2535382"/>
          </a:xfrm>
          <a:prstGeom prst="rect">
            <a:avLst/>
          </a:prstGeom>
          <a:effectLst>
            <a:softEdge rad="112500"/>
          </a:effectLst>
        </p:spPr>
      </p:pic>
      <p:pic>
        <p:nvPicPr>
          <p:cNvPr id="4" name="4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196752"/>
            <a:ext cx="3221038" cy="2416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5 CuadroTexto"/>
          <p:cNvSpPr txBox="1">
            <a:spLocks noChangeArrowheads="1"/>
          </p:cNvSpPr>
          <p:nvPr/>
        </p:nvSpPr>
        <p:spPr bwMode="auto">
          <a:xfrm>
            <a:off x="611188" y="827088"/>
            <a:ext cx="4608512"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just" eaLnBrk="1" hangingPunct="1">
              <a:spcBef>
                <a:spcPct val="0"/>
              </a:spcBef>
              <a:buClrTx/>
              <a:buSzTx/>
              <a:buFont typeface="Arial" panose="020B0604020202020204" pitchFamily="34" charset="0"/>
              <a:buChar char="•"/>
            </a:pPr>
            <a:r>
              <a:rPr lang="es-NI" altLang="es-NI" sz="2000" dirty="0">
                <a:solidFill>
                  <a:schemeClr val="tx1"/>
                </a:solidFill>
                <a:latin typeface="Never Say Never" pitchFamily="2" charset="0"/>
              </a:rPr>
              <a:t>Económicamente estas abejas nos brindan sus productos  de manera directa como son la miel, el polen , </a:t>
            </a:r>
            <a:r>
              <a:rPr lang="es-NI" altLang="es-NI" sz="2000" dirty="0" err="1">
                <a:solidFill>
                  <a:schemeClr val="tx1"/>
                </a:solidFill>
                <a:latin typeface="Never Say Never" pitchFamily="2" charset="0"/>
              </a:rPr>
              <a:t>propoleo</a:t>
            </a:r>
            <a:r>
              <a:rPr lang="es-NI" altLang="es-NI" sz="2000" dirty="0">
                <a:solidFill>
                  <a:schemeClr val="tx1"/>
                </a:solidFill>
                <a:latin typeface="Never Say Never" pitchFamily="2" charset="0"/>
              </a:rPr>
              <a:t> y colmenas para cría estos productos se destinan a la venta obteniendo un ingreso mas para la familia</a:t>
            </a:r>
          </a:p>
          <a:p>
            <a:pPr algn="just" eaLnBrk="1" hangingPunct="1">
              <a:spcBef>
                <a:spcPct val="0"/>
              </a:spcBef>
              <a:buClrTx/>
              <a:buSzTx/>
              <a:buFont typeface="Arial" panose="020B0604020202020204" pitchFamily="34" charset="0"/>
              <a:buChar char="•"/>
            </a:pPr>
            <a:endParaRPr lang="es-NI" altLang="es-NI" sz="2000" dirty="0">
              <a:solidFill>
                <a:schemeClr val="tx1"/>
              </a:solidFill>
              <a:latin typeface="Never Say Never" pitchFamily="2" charset="0"/>
            </a:endParaRPr>
          </a:p>
          <a:p>
            <a:pPr algn="just" eaLnBrk="1" hangingPunct="1">
              <a:spcBef>
                <a:spcPct val="0"/>
              </a:spcBef>
              <a:buClrTx/>
              <a:buSzTx/>
              <a:buFont typeface="Arial" panose="020B0604020202020204" pitchFamily="34" charset="0"/>
              <a:buChar char="•"/>
            </a:pPr>
            <a:r>
              <a:rPr lang="es-NI" altLang="es-NI" sz="2000" dirty="0">
                <a:solidFill>
                  <a:schemeClr val="tx1"/>
                </a:solidFill>
                <a:latin typeface="Never Say Never" pitchFamily="2" charset="0"/>
              </a:rPr>
              <a:t>Beneficios económicos, son el Turismo visitas a los </a:t>
            </a:r>
            <a:r>
              <a:rPr lang="es-NI" altLang="es-NI" sz="2000" dirty="0" err="1">
                <a:solidFill>
                  <a:schemeClr val="tx1"/>
                </a:solidFill>
                <a:latin typeface="Never Say Never" pitchFamily="2" charset="0"/>
              </a:rPr>
              <a:t>meliponarios</a:t>
            </a:r>
            <a:r>
              <a:rPr lang="es-NI" altLang="es-NI" sz="2000" dirty="0">
                <a:solidFill>
                  <a:schemeClr val="tx1"/>
                </a:solidFill>
                <a:latin typeface="Never Say Never" pitchFamily="2" charset="0"/>
              </a:rPr>
              <a:t>.</a:t>
            </a:r>
          </a:p>
          <a:p>
            <a:pPr algn="just" eaLnBrk="1" hangingPunct="1">
              <a:spcBef>
                <a:spcPct val="0"/>
              </a:spcBef>
              <a:buClrTx/>
              <a:buSzTx/>
              <a:buFont typeface="Arial" panose="020B0604020202020204" pitchFamily="34" charset="0"/>
              <a:buChar char="•"/>
            </a:pPr>
            <a:endParaRPr lang="es-NI" altLang="es-NI" sz="2000" dirty="0">
              <a:solidFill>
                <a:schemeClr val="tx1"/>
              </a:solidFill>
              <a:latin typeface="Never Say Never" pitchFamily="2" charset="0"/>
            </a:endParaRPr>
          </a:p>
          <a:p>
            <a:pPr algn="just" eaLnBrk="1" hangingPunct="1">
              <a:spcBef>
                <a:spcPct val="0"/>
              </a:spcBef>
              <a:buClrTx/>
              <a:buSzTx/>
              <a:buFont typeface="Arial" panose="020B0604020202020204" pitchFamily="34" charset="0"/>
              <a:buChar char="•"/>
            </a:pPr>
            <a:r>
              <a:rPr lang="es-NI" altLang="es-NI" sz="2000" dirty="0">
                <a:solidFill>
                  <a:schemeClr val="tx1"/>
                </a:solidFill>
                <a:latin typeface="Never Say Never" pitchFamily="2" charset="0"/>
              </a:rPr>
              <a:t>Educación ambiental (estudiantes, universidades, estudios científicos)</a:t>
            </a:r>
          </a:p>
          <a:p>
            <a:pPr algn="just" eaLnBrk="1" hangingPunct="1">
              <a:spcBef>
                <a:spcPct val="0"/>
              </a:spcBef>
              <a:buClrTx/>
              <a:buSzTx/>
              <a:buFont typeface="Arial" panose="020B0604020202020204" pitchFamily="34" charset="0"/>
              <a:buChar char="•"/>
            </a:pPr>
            <a:endParaRPr lang="es-NI" altLang="es-NI" sz="2000" dirty="0">
              <a:solidFill>
                <a:schemeClr val="tx1"/>
              </a:solidFill>
              <a:latin typeface="Never Say Never" pitchFamily="2" charset="0"/>
            </a:endParaRPr>
          </a:p>
          <a:p>
            <a:pPr algn="just" eaLnBrk="1" hangingPunct="1">
              <a:spcBef>
                <a:spcPct val="0"/>
              </a:spcBef>
              <a:buClrTx/>
              <a:buSzTx/>
              <a:buFont typeface="Arial" panose="020B0604020202020204" pitchFamily="34" charset="0"/>
              <a:buChar char="•"/>
            </a:pPr>
            <a:r>
              <a:rPr lang="es-NI" altLang="es-NI" sz="2000" dirty="0">
                <a:solidFill>
                  <a:schemeClr val="tx1"/>
                </a:solidFill>
                <a:latin typeface="Never Say Never" pitchFamily="2" charset="0"/>
              </a:rPr>
              <a:t>Al consumir los diferentes productos de la colmena de abeja nativa también mejoramos la dieta familiar contribuyendo a la seguridad alimentaria  </a:t>
            </a:r>
          </a:p>
        </p:txBody>
      </p:sp>
    </p:spTree>
    <p:extLst>
      <p:ext uri="{BB962C8B-B14F-4D97-AF65-F5344CB8AC3E}">
        <p14:creationId xmlns:p14="http://schemas.microsoft.com/office/powerpoint/2010/main" val="192459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332656"/>
            <a:ext cx="8208912" cy="5693866"/>
          </a:xfrm>
          <a:prstGeom prst="rect">
            <a:avLst/>
          </a:prstGeom>
        </p:spPr>
        <p:txBody>
          <a:bodyPr wrap="square">
            <a:spAutoFit/>
          </a:bodyPr>
          <a:lstStyle/>
          <a:p>
            <a:r>
              <a:rPr lang="es-MX" b="1" dirty="0"/>
              <a:t> </a:t>
            </a:r>
            <a:r>
              <a:rPr lang="es-MX" sz="2800" b="1" dirty="0" smtClean="0"/>
              <a:t>Importancia Nutricional Análisis </a:t>
            </a:r>
            <a:r>
              <a:rPr lang="es-MX" sz="2800" b="1" dirty="0"/>
              <a:t>de </a:t>
            </a:r>
            <a:r>
              <a:rPr lang="es-MX" sz="2800" b="1" dirty="0" smtClean="0"/>
              <a:t>Mieles</a:t>
            </a:r>
          </a:p>
          <a:p>
            <a:endParaRPr lang="es-MX" sz="2800" b="1" dirty="0" smtClean="0"/>
          </a:p>
          <a:p>
            <a:endParaRPr lang="es-NI" sz="2800" dirty="0"/>
          </a:p>
          <a:p>
            <a:r>
              <a:rPr lang="es-MX" sz="2800" b="1" dirty="0"/>
              <a:t>Componentes             Porcentajes</a:t>
            </a:r>
            <a:endParaRPr lang="es-NI" sz="2800" dirty="0"/>
          </a:p>
          <a:p>
            <a:r>
              <a:rPr lang="es-MX" sz="2800" dirty="0"/>
              <a:t>Agua…………………………………34.68</a:t>
            </a:r>
            <a:endParaRPr lang="es-NI" sz="2800" dirty="0"/>
          </a:p>
          <a:p>
            <a:r>
              <a:rPr lang="es-MX" sz="2800" dirty="0"/>
              <a:t>Levulosa…………………………….30.22</a:t>
            </a:r>
            <a:endParaRPr lang="es-NI" sz="2800" dirty="0"/>
          </a:p>
          <a:p>
            <a:r>
              <a:rPr lang="es-MX" sz="2800" dirty="0"/>
              <a:t>Glucosa………………..……………28.28</a:t>
            </a:r>
            <a:endParaRPr lang="es-NI" sz="2800" dirty="0"/>
          </a:p>
          <a:p>
            <a:r>
              <a:rPr lang="es-MX" sz="2800" dirty="0"/>
              <a:t>Sacarosa……………………………..0.12</a:t>
            </a:r>
            <a:endParaRPr lang="es-NI" sz="2800" dirty="0"/>
          </a:p>
          <a:p>
            <a:r>
              <a:rPr lang="es-MX" sz="2800" dirty="0"/>
              <a:t>Dextrina…………………………..….6.34</a:t>
            </a:r>
            <a:endParaRPr lang="es-NI" sz="2800" dirty="0"/>
          </a:p>
          <a:p>
            <a:r>
              <a:rPr lang="es-MX" sz="2800" dirty="0"/>
              <a:t>Ceniza (minerales)………………0.05</a:t>
            </a:r>
            <a:endParaRPr lang="es-NI" sz="2800" dirty="0"/>
          </a:p>
          <a:p>
            <a:r>
              <a:rPr lang="es-MX" sz="2800" dirty="0"/>
              <a:t>No dosificadas……………………0.04</a:t>
            </a:r>
            <a:endParaRPr lang="es-NI" sz="2800" dirty="0"/>
          </a:p>
          <a:p>
            <a:r>
              <a:rPr lang="es-MX" sz="2800" dirty="0"/>
              <a:t>Acides………………………………..0.27</a:t>
            </a:r>
            <a:endParaRPr lang="es-NI" sz="2800" dirty="0"/>
          </a:p>
          <a:p>
            <a:r>
              <a:rPr lang="es-MX" sz="2800" dirty="0"/>
              <a:t>PH……………………………………..4.1</a:t>
            </a:r>
            <a:endParaRPr lang="es-NI" sz="2800" dirty="0"/>
          </a:p>
        </p:txBody>
      </p:sp>
      <p:pic>
        <p:nvPicPr>
          <p:cNvPr id="3" name="Picture 6" descr="gr202a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020495"/>
            <a:ext cx="22494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3375" y="4149080"/>
            <a:ext cx="2311152" cy="2382218"/>
          </a:xfrm>
          <a:prstGeom prst="rect">
            <a:avLst/>
          </a:prstGeom>
        </p:spPr>
      </p:pic>
    </p:spTree>
    <p:extLst>
      <p:ext uri="{BB962C8B-B14F-4D97-AF65-F5344CB8AC3E}">
        <p14:creationId xmlns:p14="http://schemas.microsoft.com/office/powerpoint/2010/main" val="163039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p:cTn id="31"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5" end="5"/>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p:cTn id="37"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2">
                                            <p:txEl>
                                              <p:pRg st="6" end="6"/>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p:cTn id="43"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46" dur="1000"/>
                                        <p:tgtEl>
                                          <p:spTgt spid="2">
                                            <p:txEl>
                                              <p:pRg st="7" end="7"/>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p:cTn id="49"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0"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51"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52" dur="1000"/>
                                        <p:tgtEl>
                                          <p:spTgt spid="2">
                                            <p:txEl>
                                              <p:pRg st="8" end="8"/>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p:cTn id="55"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9" end="9"/>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 calcmode="lin" valueType="num">
                                      <p:cBhvr>
                                        <p:cTn id="61" dur="10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62" dur="1000" fill="hold"/>
                                        <p:tgtEl>
                                          <p:spTgt spid="2">
                                            <p:txEl>
                                              <p:pRg st="10" end="10"/>
                                            </p:txEl>
                                          </p:spTgt>
                                        </p:tgtEl>
                                        <p:attrNameLst>
                                          <p:attrName>ppt_h</p:attrName>
                                        </p:attrNameLst>
                                      </p:cBhvr>
                                      <p:tavLst>
                                        <p:tav tm="0">
                                          <p:val>
                                            <p:fltVal val="0"/>
                                          </p:val>
                                        </p:tav>
                                        <p:tav tm="100000">
                                          <p:val>
                                            <p:strVal val="#ppt_h"/>
                                          </p:val>
                                        </p:tav>
                                      </p:tavLst>
                                    </p:anim>
                                    <p:anim calcmode="lin" valueType="num">
                                      <p:cBhvr>
                                        <p:cTn id="63" dur="1000" fill="hold"/>
                                        <p:tgtEl>
                                          <p:spTgt spid="2">
                                            <p:txEl>
                                              <p:pRg st="10" end="10"/>
                                            </p:txEl>
                                          </p:spTgt>
                                        </p:tgtEl>
                                        <p:attrNameLst>
                                          <p:attrName>style.rotation</p:attrName>
                                        </p:attrNameLst>
                                      </p:cBhvr>
                                      <p:tavLst>
                                        <p:tav tm="0">
                                          <p:val>
                                            <p:fltVal val="90"/>
                                          </p:val>
                                        </p:tav>
                                        <p:tav tm="100000">
                                          <p:val>
                                            <p:fltVal val="0"/>
                                          </p:val>
                                        </p:tav>
                                      </p:tavLst>
                                    </p:anim>
                                    <p:animEffect transition="in" filter="fade">
                                      <p:cBhvr>
                                        <p:cTn id="64" dur="1000"/>
                                        <p:tgtEl>
                                          <p:spTgt spid="2">
                                            <p:txEl>
                                              <p:pRg st="10" end="10"/>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2">
                                            <p:txEl>
                                              <p:pRg st="11" end="11"/>
                                            </p:txEl>
                                          </p:spTgt>
                                        </p:tgtEl>
                                        <p:attrNameLst>
                                          <p:attrName>style.visibility</p:attrName>
                                        </p:attrNameLst>
                                      </p:cBhvr>
                                      <p:to>
                                        <p:strVal val="visible"/>
                                      </p:to>
                                    </p:set>
                                    <p:anim calcmode="lin" valueType="num">
                                      <p:cBhvr>
                                        <p:cTn id="67" dur="10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68" dur="1000" fill="hold"/>
                                        <p:tgtEl>
                                          <p:spTgt spid="2">
                                            <p:txEl>
                                              <p:pRg st="11" end="11"/>
                                            </p:txEl>
                                          </p:spTgt>
                                        </p:tgtEl>
                                        <p:attrNameLst>
                                          <p:attrName>ppt_h</p:attrName>
                                        </p:attrNameLst>
                                      </p:cBhvr>
                                      <p:tavLst>
                                        <p:tav tm="0">
                                          <p:val>
                                            <p:fltVal val="0"/>
                                          </p:val>
                                        </p:tav>
                                        <p:tav tm="100000">
                                          <p:val>
                                            <p:strVal val="#ppt_h"/>
                                          </p:val>
                                        </p:tav>
                                      </p:tavLst>
                                    </p:anim>
                                    <p:anim calcmode="lin" valueType="num">
                                      <p:cBhvr>
                                        <p:cTn id="69" dur="1000" fill="hold"/>
                                        <p:tgtEl>
                                          <p:spTgt spid="2">
                                            <p:txEl>
                                              <p:pRg st="11" end="11"/>
                                            </p:txEl>
                                          </p:spTgt>
                                        </p:tgtEl>
                                        <p:attrNameLst>
                                          <p:attrName>style.rotation</p:attrName>
                                        </p:attrNameLst>
                                      </p:cBhvr>
                                      <p:tavLst>
                                        <p:tav tm="0">
                                          <p:val>
                                            <p:fltVal val="90"/>
                                          </p:val>
                                        </p:tav>
                                        <p:tav tm="100000">
                                          <p:val>
                                            <p:fltVal val="0"/>
                                          </p:val>
                                        </p:tav>
                                      </p:tavLst>
                                    </p:anim>
                                    <p:animEffect transition="in" filter="fade">
                                      <p:cBhvr>
                                        <p:cTn id="70" dur="1000"/>
                                        <p:tgtEl>
                                          <p:spTgt spid="2">
                                            <p:txEl>
                                              <p:pRg st="11" end="11"/>
                                            </p:txEl>
                                          </p:spTgt>
                                        </p:tgtEl>
                                      </p:cBhvr>
                                    </p:animEffect>
                                  </p:childTnLst>
                                </p:cTn>
                              </p:par>
                              <p:par>
                                <p:cTn id="71" presetID="31" presetClass="entr" presetSubtype="0" fill="hold" nodeType="withEffect">
                                  <p:stCondLst>
                                    <p:cond delay="0"/>
                                  </p:stCondLst>
                                  <p:childTnLst>
                                    <p:set>
                                      <p:cBhvr>
                                        <p:cTn id="72" dur="1" fill="hold">
                                          <p:stCondLst>
                                            <p:cond delay="0"/>
                                          </p:stCondLst>
                                        </p:cTn>
                                        <p:tgtEl>
                                          <p:spTgt spid="2">
                                            <p:txEl>
                                              <p:pRg st="12" end="12"/>
                                            </p:txEl>
                                          </p:spTgt>
                                        </p:tgtEl>
                                        <p:attrNameLst>
                                          <p:attrName>style.visibility</p:attrName>
                                        </p:attrNameLst>
                                      </p:cBhvr>
                                      <p:to>
                                        <p:strVal val="visible"/>
                                      </p:to>
                                    </p:set>
                                    <p:anim calcmode="lin" valueType="num">
                                      <p:cBhvr>
                                        <p:cTn id="73" dur="1000" fill="hold"/>
                                        <p:tgtEl>
                                          <p:spTgt spid="2">
                                            <p:txEl>
                                              <p:pRg st="12" end="12"/>
                                            </p:txEl>
                                          </p:spTgt>
                                        </p:tgtEl>
                                        <p:attrNameLst>
                                          <p:attrName>ppt_w</p:attrName>
                                        </p:attrNameLst>
                                      </p:cBhvr>
                                      <p:tavLst>
                                        <p:tav tm="0">
                                          <p:val>
                                            <p:fltVal val="0"/>
                                          </p:val>
                                        </p:tav>
                                        <p:tav tm="100000">
                                          <p:val>
                                            <p:strVal val="#ppt_w"/>
                                          </p:val>
                                        </p:tav>
                                      </p:tavLst>
                                    </p:anim>
                                    <p:anim calcmode="lin" valueType="num">
                                      <p:cBhvr>
                                        <p:cTn id="74" dur="1000" fill="hold"/>
                                        <p:tgtEl>
                                          <p:spTgt spid="2">
                                            <p:txEl>
                                              <p:pRg st="12" end="12"/>
                                            </p:txEl>
                                          </p:spTgt>
                                        </p:tgtEl>
                                        <p:attrNameLst>
                                          <p:attrName>ppt_h</p:attrName>
                                        </p:attrNameLst>
                                      </p:cBhvr>
                                      <p:tavLst>
                                        <p:tav tm="0">
                                          <p:val>
                                            <p:fltVal val="0"/>
                                          </p:val>
                                        </p:tav>
                                        <p:tav tm="100000">
                                          <p:val>
                                            <p:strVal val="#ppt_h"/>
                                          </p:val>
                                        </p:tav>
                                      </p:tavLst>
                                    </p:anim>
                                    <p:anim calcmode="lin" valueType="num">
                                      <p:cBhvr>
                                        <p:cTn id="75" dur="1000" fill="hold"/>
                                        <p:tgtEl>
                                          <p:spTgt spid="2">
                                            <p:txEl>
                                              <p:pRg st="12" end="12"/>
                                            </p:txEl>
                                          </p:spTgt>
                                        </p:tgtEl>
                                        <p:attrNameLst>
                                          <p:attrName>style.rotation</p:attrName>
                                        </p:attrNameLst>
                                      </p:cBhvr>
                                      <p:tavLst>
                                        <p:tav tm="0">
                                          <p:val>
                                            <p:fltVal val="90"/>
                                          </p:val>
                                        </p:tav>
                                        <p:tav tm="100000">
                                          <p:val>
                                            <p:fltVal val="0"/>
                                          </p:val>
                                        </p:tav>
                                      </p:tavLst>
                                    </p:anim>
                                    <p:animEffect transition="in" filter="fade">
                                      <p:cBhvr>
                                        <p:cTn id="76" dur="1000"/>
                                        <p:tgtEl>
                                          <p:spTgt spid="2">
                                            <p:txEl>
                                              <p:pRg st="12" end="1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additive="base">
                                        <p:cTn id="81" dur="500" fill="hold"/>
                                        <p:tgtEl>
                                          <p:spTgt spid="4"/>
                                        </p:tgtEl>
                                        <p:attrNameLst>
                                          <p:attrName>ppt_x</p:attrName>
                                        </p:attrNameLst>
                                      </p:cBhvr>
                                      <p:tavLst>
                                        <p:tav tm="0">
                                          <p:val>
                                            <p:strVal val="#ppt_x"/>
                                          </p:val>
                                        </p:tav>
                                        <p:tav tm="100000">
                                          <p:val>
                                            <p:strVal val="#ppt_x"/>
                                          </p:val>
                                        </p:tav>
                                      </p:tavLst>
                                    </p:anim>
                                    <p:anim calcmode="lin" valueType="num">
                                      <p:cBhvr additive="base">
                                        <p:cTn id="8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Que entendemos por abeja ?</a:t>
            </a:r>
            <a:endParaRPr lang="es-NI" dirty="0"/>
          </a:p>
        </p:txBody>
      </p:sp>
      <p:sp>
        <p:nvSpPr>
          <p:cNvPr id="3" name="2 Marcador de contenido"/>
          <p:cNvSpPr>
            <a:spLocks noGrp="1"/>
          </p:cNvSpPr>
          <p:nvPr>
            <p:ph idx="1"/>
          </p:nvPr>
        </p:nvSpPr>
        <p:spPr>
          <a:xfrm>
            <a:off x="694740" y="1879237"/>
            <a:ext cx="7754520" cy="4414948"/>
          </a:xfrm>
        </p:spPr>
        <p:txBody>
          <a:bodyPr>
            <a:normAutofit lnSpcReduction="10000"/>
          </a:bodyPr>
          <a:lstStyle/>
          <a:p>
            <a:pPr marL="0" indent="0" algn="ctr">
              <a:buNone/>
            </a:pPr>
            <a:r>
              <a:rPr lang="es-419" sz="3200" dirty="0"/>
              <a:t> Insecto himenóptero agrupado en colonias, que vive en colmenas, y se alimenta de néctar y polen de flores, a los que transforma en miel y cera</a:t>
            </a:r>
            <a:r>
              <a:rPr lang="es-419" sz="3200" dirty="0" smtClean="0"/>
              <a:t>.</a:t>
            </a:r>
          </a:p>
          <a:p>
            <a:pPr marL="0" indent="0" algn="ctr">
              <a:buNone/>
            </a:pPr>
            <a:endParaRPr lang="es-ES" sz="3200" i="1" dirty="0" smtClean="0"/>
          </a:p>
          <a:p>
            <a:pPr marL="0" indent="0" algn="ctr">
              <a:buNone/>
            </a:pPr>
            <a:r>
              <a:rPr lang="es-ES" sz="3200" i="1" dirty="0" smtClean="0"/>
              <a:t>Apis</a:t>
            </a:r>
            <a:br>
              <a:rPr lang="es-ES" sz="3200" i="1" dirty="0" smtClean="0"/>
            </a:br>
            <a:r>
              <a:rPr lang="es-ES" sz="3200" i="1" dirty="0" err="1" smtClean="0"/>
              <a:t>Melipona</a:t>
            </a:r>
            <a:r>
              <a:rPr lang="es-ES" sz="3200" i="1" dirty="0" smtClean="0"/>
              <a:t/>
            </a:r>
            <a:br>
              <a:rPr lang="es-ES" sz="3200" i="1" dirty="0" smtClean="0"/>
            </a:br>
            <a:r>
              <a:rPr lang="es-ES" sz="3200" i="1" dirty="0" err="1" smtClean="0"/>
              <a:t>Trigona</a:t>
            </a:r>
            <a:r>
              <a:rPr lang="es-ES" sz="3200" i="1" dirty="0" smtClean="0"/>
              <a:t> </a:t>
            </a:r>
            <a:r>
              <a:rPr lang="es-ES" sz="3200" dirty="0" smtClean="0"/>
              <a:t>y similares</a:t>
            </a:r>
            <a:br>
              <a:rPr lang="es-ES" sz="3200" dirty="0" smtClean="0"/>
            </a:br>
            <a:r>
              <a:rPr lang="es-ES" sz="3200" dirty="0" err="1" smtClean="0"/>
              <a:t>Apoidea</a:t>
            </a:r>
            <a:endParaRPr lang="es-ES" sz="3200" dirty="0" smtClean="0"/>
          </a:p>
          <a:p>
            <a:pPr marL="0" indent="0" algn="ctr">
              <a:buNone/>
            </a:pPr>
            <a:endParaRPr lang="es-NI" i="1" dirty="0"/>
          </a:p>
        </p:txBody>
      </p:sp>
    </p:spTree>
    <p:extLst>
      <p:ext uri="{BB962C8B-B14F-4D97-AF65-F5344CB8AC3E}">
        <p14:creationId xmlns:p14="http://schemas.microsoft.com/office/powerpoint/2010/main" val="78230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28663" y="549275"/>
            <a:ext cx="77724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Tx/>
              <a:buNone/>
            </a:pPr>
            <a:r>
              <a:rPr lang="es-ES" altLang="es-NI" sz="5400" dirty="0">
                <a:solidFill>
                  <a:schemeClr val="tx1"/>
                </a:solidFill>
                <a:latin typeface="Calibri" panose="020F0502020204030204" pitchFamily="34" charset="0"/>
              </a:rPr>
              <a:t> </a:t>
            </a:r>
            <a:r>
              <a:rPr lang="es-ES" altLang="es-NI" sz="4800" dirty="0">
                <a:solidFill>
                  <a:schemeClr val="tx1"/>
                </a:solidFill>
                <a:latin typeface="Calibri" panose="020F0502020204030204" pitchFamily="34" charset="0"/>
              </a:rPr>
              <a:t>LA MELIPONICULTURA</a:t>
            </a:r>
          </a:p>
        </p:txBody>
      </p:sp>
      <p:sp>
        <p:nvSpPr>
          <p:cNvPr id="3" name="Rectangle 3"/>
          <p:cNvSpPr txBox="1">
            <a:spLocks noChangeArrowheads="1"/>
          </p:cNvSpPr>
          <p:nvPr/>
        </p:nvSpPr>
        <p:spPr bwMode="auto">
          <a:xfrm>
            <a:off x="460375" y="1844675"/>
            <a:ext cx="8066088"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just" eaLnBrk="1" hangingPunct="1">
              <a:lnSpc>
                <a:spcPct val="80000"/>
              </a:lnSpc>
              <a:buClrTx/>
              <a:buSzTx/>
              <a:buFont typeface="Arial" panose="020B0604020202020204" pitchFamily="34" charset="0"/>
              <a:buNone/>
            </a:pPr>
            <a:r>
              <a:rPr lang="es-ES" altLang="es-NI" sz="2800" dirty="0">
                <a:solidFill>
                  <a:schemeClr val="tx1"/>
                </a:solidFill>
                <a:latin typeface="Calibri" panose="020F0502020204030204" pitchFamily="34" charset="0"/>
              </a:rPr>
              <a:t>Es el arte de criar abejas nativas de la subfamilia </a:t>
            </a:r>
            <a:r>
              <a:rPr lang="es-ES" altLang="es-NI" sz="2800" dirty="0" err="1">
                <a:solidFill>
                  <a:schemeClr val="tx1"/>
                </a:solidFill>
                <a:latin typeface="Calibri" panose="020F0502020204030204" pitchFamily="34" charset="0"/>
              </a:rPr>
              <a:t>Meliponinae</a:t>
            </a:r>
            <a:r>
              <a:rPr lang="es-ES" altLang="es-NI" sz="2800" dirty="0">
                <a:solidFill>
                  <a:schemeClr val="tx1"/>
                </a:solidFill>
                <a:latin typeface="Calibri" panose="020F0502020204030204" pitchFamily="34" charset="0"/>
              </a:rPr>
              <a:t> y cualquiera de sus géneros logrando su reproducción y explotación utilizando herramientas y cajas racionales que permitan manipular las abejas sin afectar los nidos de cría</a:t>
            </a:r>
          </a:p>
        </p:txBody>
      </p:sp>
      <p:pic>
        <p:nvPicPr>
          <p:cNvPr id="4" name="7 Imagen"/>
          <p:cNvPicPr>
            <a:picLocks noChangeAspect="1"/>
          </p:cNvPicPr>
          <p:nvPr/>
        </p:nvPicPr>
        <p:blipFill>
          <a:blip r:embed="rId2"/>
          <a:stretch>
            <a:fillRect/>
          </a:stretch>
        </p:blipFill>
        <p:spPr>
          <a:xfrm>
            <a:off x="4614863" y="3429000"/>
            <a:ext cx="4084637" cy="3063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656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395288" y="2565400"/>
            <a:ext cx="5562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50000"/>
              </a:spcBef>
              <a:buClrTx/>
              <a:buSzTx/>
              <a:buFontTx/>
              <a:buNone/>
            </a:pPr>
            <a:r>
              <a:rPr lang="pt-BR" altLang="es-NI" sz="2400" dirty="0">
                <a:solidFill>
                  <a:schemeClr val="tx1"/>
                </a:solidFill>
                <a:latin typeface="Times New Roman" panose="02020603050405020304" pitchFamily="18" charset="0"/>
              </a:rPr>
              <a:t>Una característica que diferencia a </a:t>
            </a:r>
            <a:r>
              <a:rPr lang="es-ES" altLang="es-NI" sz="2400" dirty="0">
                <a:solidFill>
                  <a:schemeClr val="tx1"/>
                </a:solidFill>
                <a:latin typeface="Times New Roman" panose="02020603050405020304" pitchFamily="18" charset="0"/>
              </a:rPr>
              <a:t>nuestras</a:t>
            </a:r>
            <a:r>
              <a:rPr lang="pt-BR" altLang="es-NI" sz="2400" dirty="0">
                <a:solidFill>
                  <a:schemeClr val="tx1"/>
                </a:solidFill>
                <a:latin typeface="Times New Roman" panose="02020603050405020304" pitchFamily="18" charset="0"/>
              </a:rPr>
              <a:t> </a:t>
            </a:r>
            <a:r>
              <a:rPr lang="es-ES" altLang="es-NI" sz="2400" dirty="0">
                <a:solidFill>
                  <a:schemeClr val="tx1"/>
                </a:solidFill>
                <a:latin typeface="Times New Roman" panose="02020603050405020304" pitchFamily="18" charset="0"/>
              </a:rPr>
              <a:t>abejas</a:t>
            </a:r>
            <a:r>
              <a:rPr lang="pt-BR" altLang="es-NI" sz="2400" dirty="0">
                <a:solidFill>
                  <a:schemeClr val="tx1"/>
                </a:solidFill>
                <a:latin typeface="Times New Roman" panose="02020603050405020304" pitchFamily="18" charset="0"/>
              </a:rPr>
              <a:t>, es </a:t>
            </a:r>
            <a:r>
              <a:rPr lang="pt-BR" altLang="es-NI" sz="2400" dirty="0" err="1">
                <a:solidFill>
                  <a:schemeClr val="tx1"/>
                </a:solidFill>
                <a:latin typeface="Times New Roman" panose="02020603050405020304" pitchFamily="18" charset="0"/>
              </a:rPr>
              <a:t>la</a:t>
            </a:r>
            <a:r>
              <a:rPr lang="pt-BR" altLang="es-NI" sz="2400" dirty="0">
                <a:solidFill>
                  <a:schemeClr val="tx1"/>
                </a:solidFill>
                <a:latin typeface="Times New Roman" panose="02020603050405020304" pitchFamily="18" charset="0"/>
              </a:rPr>
              <a:t> entrada de </a:t>
            </a:r>
            <a:r>
              <a:rPr lang="es-ES" altLang="es-NI" sz="2400" dirty="0">
                <a:solidFill>
                  <a:schemeClr val="tx1"/>
                </a:solidFill>
                <a:latin typeface="Times New Roman" panose="02020603050405020304" pitchFamily="18" charset="0"/>
              </a:rPr>
              <a:t>sus</a:t>
            </a:r>
            <a:r>
              <a:rPr lang="pt-BR" altLang="es-NI" sz="2400" dirty="0">
                <a:solidFill>
                  <a:schemeClr val="tx1"/>
                </a:solidFill>
                <a:latin typeface="Times New Roman" panose="02020603050405020304" pitchFamily="18" charset="0"/>
              </a:rPr>
              <a:t> </a:t>
            </a:r>
            <a:r>
              <a:rPr lang="es-ES" altLang="es-NI" sz="2400" dirty="0">
                <a:solidFill>
                  <a:schemeClr val="tx1"/>
                </a:solidFill>
                <a:latin typeface="Times New Roman" panose="02020603050405020304" pitchFamily="18" charset="0"/>
              </a:rPr>
              <a:t>nidos</a:t>
            </a:r>
            <a:r>
              <a:rPr lang="pt-BR" altLang="es-NI" sz="2400" dirty="0">
                <a:solidFill>
                  <a:schemeClr val="tx1"/>
                </a:solidFill>
                <a:latin typeface="Times New Roman" panose="02020603050405020304" pitchFamily="18" charset="0"/>
              </a:rPr>
              <a:t>, </a:t>
            </a:r>
            <a:r>
              <a:rPr lang="es-ES" altLang="es-NI" sz="2400" dirty="0">
                <a:solidFill>
                  <a:schemeClr val="tx1"/>
                </a:solidFill>
                <a:latin typeface="Times New Roman" panose="02020603050405020304" pitchFamily="18" charset="0"/>
              </a:rPr>
              <a:t>pudiendo</a:t>
            </a:r>
            <a:r>
              <a:rPr lang="pt-BR" altLang="es-NI" sz="2400" dirty="0">
                <a:solidFill>
                  <a:schemeClr val="tx1"/>
                </a:solidFill>
                <a:latin typeface="Times New Roman" panose="02020603050405020304" pitchFamily="18" charset="0"/>
              </a:rPr>
              <a:t> ser identificadas, conforme al </a:t>
            </a:r>
            <a:r>
              <a:rPr lang="es-ES" altLang="es-NI" sz="2400" dirty="0">
                <a:solidFill>
                  <a:schemeClr val="tx1"/>
                </a:solidFill>
                <a:latin typeface="Times New Roman" panose="02020603050405020304" pitchFamily="18" charset="0"/>
              </a:rPr>
              <a:t>orificio</a:t>
            </a:r>
            <a:r>
              <a:rPr lang="pt-BR" altLang="es-NI" sz="2400" dirty="0">
                <a:solidFill>
                  <a:schemeClr val="tx1"/>
                </a:solidFill>
                <a:latin typeface="Times New Roman" panose="02020603050405020304" pitchFamily="18" charset="0"/>
              </a:rPr>
              <a:t> de entrada, que </a:t>
            </a:r>
            <a:r>
              <a:rPr lang="es-ES" altLang="es-NI" sz="2400" dirty="0">
                <a:solidFill>
                  <a:schemeClr val="tx1"/>
                </a:solidFill>
                <a:latin typeface="Times New Roman" panose="02020603050405020304" pitchFamily="18" charset="0"/>
              </a:rPr>
              <a:t>son</a:t>
            </a:r>
            <a:r>
              <a:rPr lang="pt-BR" altLang="es-NI" sz="2400" dirty="0">
                <a:solidFill>
                  <a:schemeClr val="tx1"/>
                </a:solidFill>
                <a:latin typeface="Times New Roman" panose="02020603050405020304" pitchFamily="18" charset="0"/>
              </a:rPr>
              <a:t> peculiares para cada </a:t>
            </a:r>
            <a:r>
              <a:rPr lang="es-ES" altLang="es-NI" sz="2400" dirty="0">
                <a:solidFill>
                  <a:schemeClr val="tx1"/>
                </a:solidFill>
                <a:latin typeface="Times New Roman" panose="02020603050405020304" pitchFamily="18" charset="0"/>
              </a:rPr>
              <a:t>especie</a:t>
            </a:r>
            <a:r>
              <a:rPr lang="pt-BR" altLang="es-NI" sz="2400" dirty="0">
                <a:solidFill>
                  <a:schemeClr val="tx1"/>
                </a:solidFill>
                <a:latin typeface="Times New Roman" panose="02020603050405020304" pitchFamily="18" charset="0"/>
              </a:rPr>
              <a:t>. </a:t>
            </a:r>
          </a:p>
        </p:txBody>
      </p:sp>
      <p:sp>
        <p:nvSpPr>
          <p:cNvPr id="3" name="Text Box 10"/>
          <p:cNvSpPr txBox="1">
            <a:spLocks noChangeArrowheads="1"/>
          </p:cNvSpPr>
          <p:nvPr/>
        </p:nvSpPr>
        <p:spPr bwMode="auto">
          <a:xfrm>
            <a:off x="3012602" y="4941168"/>
            <a:ext cx="28082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50000"/>
              </a:spcBef>
              <a:buClrTx/>
              <a:buSzTx/>
              <a:buFontTx/>
              <a:buNone/>
            </a:pPr>
            <a:r>
              <a:rPr lang="es-ES" altLang="es-NI" sz="2400" dirty="0">
                <a:solidFill>
                  <a:schemeClr val="tx1"/>
                </a:solidFill>
                <a:latin typeface="Times New Roman" panose="02020603050405020304" pitchFamily="18" charset="0"/>
              </a:rPr>
              <a:t>Pueden</a:t>
            </a:r>
            <a:r>
              <a:rPr lang="pt-BR" altLang="es-NI" sz="2400" dirty="0">
                <a:solidFill>
                  <a:schemeClr val="tx1"/>
                </a:solidFill>
                <a:latin typeface="Times New Roman" panose="02020603050405020304" pitchFamily="18" charset="0"/>
              </a:rPr>
              <a:t> ser de Barro, cera, </a:t>
            </a:r>
            <a:r>
              <a:rPr lang="pt-BR" altLang="es-NI" sz="2400" dirty="0" err="1">
                <a:solidFill>
                  <a:schemeClr val="tx1"/>
                </a:solidFill>
                <a:latin typeface="Times New Roman" panose="02020603050405020304" pitchFamily="18" charset="0"/>
              </a:rPr>
              <a:t>Própoleos</a:t>
            </a:r>
            <a:r>
              <a:rPr lang="pt-BR" altLang="es-NI" sz="2400" dirty="0">
                <a:solidFill>
                  <a:schemeClr val="tx1"/>
                </a:solidFill>
                <a:latin typeface="Times New Roman" panose="02020603050405020304" pitchFamily="18" charset="0"/>
              </a:rPr>
              <a:t>, </a:t>
            </a:r>
            <a:r>
              <a:rPr lang="pt-BR" altLang="es-NI" sz="2400" dirty="0" err="1">
                <a:solidFill>
                  <a:schemeClr val="tx1"/>
                </a:solidFill>
                <a:latin typeface="Times New Roman" panose="02020603050405020304" pitchFamily="18" charset="0"/>
              </a:rPr>
              <a:t>geo-própoleos</a:t>
            </a:r>
            <a:r>
              <a:rPr lang="pt-BR" altLang="es-NI" sz="2400" dirty="0">
                <a:solidFill>
                  <a:schemeClr val="tx1"/>
                </a:solidFill>
                <a:latin typeface="Times New Roman" panose="02020603050405020304" pitchFamily="18" charset="0"/>
              </a:rPr>
              <a:t> o resina.</a:t>
            </a:r>
          </a:p>
        </p:txBody>
      </p:sp>
      <p:pic>
        <p:nvPicPr>
          <p:cNvPr id="4" name="Picture 11" descr="2006_0927jiraelcua0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333375"/>
            <a:ext cx="2376488"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2006_0927jiraelcua0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760413"/>
            <a:ext cx="2406650"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2006_0927jiraelcua01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4797425"/>
            <a:ext cx="2449513"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2002_0102pantasma00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4724400"/>
            <a:ext cx="2519363"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ejata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1038" y="654050"/>
            <a:ext cx="2592387"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descr="2006_0618rigopotro00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25" y="2565400"/>
            <a:ext cx="2447925"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632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179512" y="243805"/>
            <a:ext cx="8686800" cy="838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NI" altLang="es-NI" dirty="0" smtClean="0"/>
              <a:t>VENTAJAS DE CRIAR ABEJAS NATIVAS</a:t>
            </a:r>
          </a:p>
        </p:txBody>
      </p:sp>
      <p:sp>
        <p:nvSpPr>
          <p:cNvPr id="3" name="2 Marcador de contenido"/>
          <p:cNvSpPr txBox="1">
            <a:spLocks/>
          </p:cNvSpPr>
          <p:nvPr/>
        </p:nvSpPr>
        <p:spPr>
          <a:xfrm>
            <a:off x="179512" y="1340768"/>
            <a:ext cx="8686800" cy="4525962"/>
          </a:xfrm>
          <a:prstGeom prst="rect">
            <a:avLst/>
          </a:prstGeom>
        </p:spPr>
        <p:txBody>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endParaRPr lang="es-ES_tradnl" altLang="es-NI" dirty="0" smtClean="0"/>
          </a:p>
          <a:p>
            <a:endParaRPr lang="es-ES_tradnl" altLang="es-NI" dirty="0"/>
          </a:p>
          <a:p>
            <a:r>
              <a:rPr lang="es-ES_tradnl" altLang="es-NI" dirty="0" smtClean="0"/>
              <a:t>Las abejas nativas ayudan a polinizar nuestros cultivos mejorando los rendimientos de nuestras cosechas. </a:t>
            </a:r>
            <a:endParaRPr lang="es-NI" altLang="es-NI" dirty="0" smtClean="0"/>
          </a:p>
          <a:p>
            <a:r>
              <a:rPr lang="es-ES_tradnl" altLang="es-NI" dirty="0" smtClean="0"/>
              <a:t>Proporciona más energía y nutrientes a los niños al consumir miel y polen</a:t>
            </a:r>
            <a:endParaRPr lang="es-NI" altLang="es-NI" dirty="0" smtClean="0"/>
          </a:p>
          <a:p>
            <a:r>
              <a:rPr lang="es-ES_tradnl" altLang="es-NI" dirty="0" smtClean="0"/>
              <a:t>Poseen antibióticos que mejoran las defensas  </a:t>
            </a:r>
            <a:endParaRPr lang="es-NI" altLang="es-NI" dirty="0" smtClean="0"/>
          </a:p>
          <a:p>
            <a:r>
              <a:rPr lang="es-ES_tradnl" altLang="es-NI" dirty="0" smtClean="0"/>
              <a:t>Su miel, polen y propóleos tienen un valor económico alto, que atreves de su comercialización aumenta el ingreso económico de la familia.</a:t>
            </a:r>
            <a:endParaRPr lang="es-NI" altLang="es-NI" dirty="0" smtClean="0"/>
          </a:p>
        </p:txBody>
      </p:sp>
    </p:spTree>
    <p:extLst>
      <p:ext uri="{BB962C8B-B14F-4D97-AF65-F5344CB8AC3E}">
        <p14:creationId xmlns:p14="http://schemas.microsoft.com/office/powerpoint/2010/main" val="138842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1124744"/>
            <a:ext cx="4608512" cy="4299942"/>
          </a:xfrm>
          <a:prstGeom prst="rect">
            <a:avLst/>
          </a:prstGeom>
        </p:spPr>
      </p:pic>
      <p:sp>
        <p:nvSpPr>
          <p:cNvPr id="3" name="Rectángulo 2"/>
          <p:cNvSpPr/>
          <p:nvPr/>
        </p:nvSpPr>
        <p:spPr>
          <a:xfrm>
            <a:off x="755576" y="836712"/>
            <a:ext cx="809837"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Rectángulo 3"/>
          <p:cNvSpPr/>
          <p:nvPr/>
        </p:nvSpPr>
        <p:spPr>
          <a:xfrm>
            <a:off x="3762163" y="0"/>
            <a:ext cx="809837" cy="923330"/>
          </a:xfrm>
          <a:prstGeom prst="rect">
            <a:avLst/>
          </a:prstGeom>
          <a:noFill/>
        </p:spPr>
        <p:txBody>
          <a:bodyPr wrap="none" lIns="91440" tIns="45720" rIns="91440" bIns="45720">
            <a:spAutoFit/>
          </a:bodyPr>
          <a:lstStyle/>
          <a:p>
            <a:pPr algn="ctr"/>
            <a:r>
              <a:rPr lang="es-ES" sz="5400" b="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s-ES"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ctángulo 4"/>
          <p:cNvSpPr/>
          <p:nvPr/>
        </p:nvSpPr>
        <p:spPr>
          <a:xfrm>
            <a:off x="7812360" y="0"/>
            <a:ext cx="809837" cy="923330"/>
          </a:xfrm>
          <a:prstGeom prst="rect">
            <a:avLst/>
          </a:prstGeom>
          <a:noFill/>
        </p:spPr>
        <p:txBody>
          <a:bodyPr wrap="none" lIns="91440" tIns="45720" rIns="91440" bIns="45720">
            <a:spAutoFit/>
          </a:bodyPr>
          <a:lstStyle/>
          <a:p>
            <a:pPr algn="ctr"/>
            <a:r>
              <a:rPr lang="es-ES" sz="5400" b="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s-ES"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Rectángulo 5"/>
          <p:cNvSpPr/>
          <p:nvPr/>
        </p:nvSpPr>
        <p:spPr>
          <a:xfrm>
            <a:off x="335286" y="5661248"/>
            <a:ext cx="809837" cy="923330"/>
          </a:xfrm>
          <a:prstGeom prst="rect">
            <a:avLst/>
          </a:prstGeom>
          <a:noFill/>
        </p:spPr>
        <p:txBody>
          <a:bodyPr wrap="none" lIns="91440" tIns="45720" rIns="91440" bIns="45720">
            <a:spAutoFit/>
          </a:bodyPr>
          <a:lstStyle/>
          <a:p>
            <a:pPr algn="ctr"/>
            <a:r>
              <a:rPr lang="es-ES" sz="5400" b="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s-ES"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Rectángulo 6"/>
          <p:cNvSpPr/>
          <p:nvPr/>
        </p:nvSpPr>
        <p:spPr>
          <a:xfrm>
            <a:off x="611560" y="3140968"/>
            <a:ext cx="809837" cy="923330"/>
          </a:xfrm>
          <a:prstGeom prst="rect">
            <a:avLst/>
          </a:prstGeom>
          <a:noFill/>
        </p:spPr>
        <p:txBody>
          <a:bodyPr wrap="none" lIns="91440" tIns="45720" rIns="91440" bIns="45720">
            <a:spAutoFit/>
          </a:bodyPr>
          <a:lstStyle/>
          <a:p>
            <a:pPr algn="ctr"/>
            <a:r>
              <a:rPr lang="es-ES" sz="5400" b="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s-ES"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Rectángulo 7"/>
          <p:cNvSpPr/>
          <p:nvPr/>
        </p:nvSpPr>
        <p:spPr>
          <a:xfrm>
            <a:off x="7800583" y="1556792"/>
            <a:ext cx="809837" cy="923330"/>
          </a:xfrm>
          <a:prstGeom prst="rect">
            <a:avLst/>
          </a:prstGeom>
          <a:noFill/>
        </p:spPr>
        <p:txBody>
          <a:bodyPr wrap="none" lIns="91440" tIns="45720" rIns="91440" bIns="45720">
            <a:spAutoFit/>
          </a:bodyPr>
          <a:lstStyle/>
          <a:p>
            <a:pPr algn="ctr"/>
            <a:r>
              <a:rPr lang="es-ES" sz="5400" b="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s-ES"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Rectángulo 8"/>
          <p:cNvSpPr/>
          <p:nvPr/>
        </p:nvSpPr>
        <p:spPr>
          <a:xfrm>
            <a:off x="7578587" y="3097249"/>
            <a:ext cx="809837" cy="923330"/>
          </a:xfrm>
          <a:prstGeom prst="rect">
            <a:avLst/>
          </a:prstGeom>
          <a:noFill/>
        </p:spPr>
        <p:txBody>
          <a:bodyPr wrap="none" lIns="91440" tIns="45720" rIns="91440" bIns="45720">
            <a:spAutoFit/>
          </a:bodyPr>
          <a:lstStyle/>
          <a:p>
            <a:pPr algn="ctr"/>
            <a:r>
              <a:rPr lang="es-ES" sz="5400" b="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s-ES"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0" name="Rectángulo 9"/>
          <p:cNvSpPr/>
          <p:nvPr/>
        </p:nvSpPr>
        <p:spPr>
          <a:xfrm>
            <a:off x="7983505" y="5424686"/>
            <a:ext cx="809837" cy="923330"/>
          </a:xfrm>
          <a:prstGeom prst="rect">
            <a:avLst/>
          </a:prstGeom>
          <a:noFill/>
        </p:spPr>
        <p:txBody>
          <a:bodyPr wrap="none" lIns="91440" tIns="45720" rIns="91440" bIns="45720">
            <a:spAutoFit/>
          </a:bodyPr>
          <a:lstStyle/>
          <a:p>
            <a:pPr algn="ctr"/>
            <a:r>
              <a:rPr lang="es-ES" sz="5400" b="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s-ES"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1" name="Rectángulo 10"/>
          <p:cNvSpPr/>
          <p:nvPr/>
        </p:nvSpPr>
        <p:spPr>
          <a:xfrm>
            <a:off x="2982002" y="5626100"/>
            <a:ext cx="809837" cy="923330"/>
          </a:xfrm>
          <a:prstGeom prst="rect">
            <a:avLst/>
          </a:prstGeom>
          <a:noFill/>
        </p:spPr>
        <p:txBody>
          <a:bodyPr wrap="none" lIns="91440" tIns="45720" rIns="91440" bIns="45720">
            <a:spAutoFit/>
          </a:bodyPr>
          <a:lstStyle/>
          <a:p>
            <a:pPr algn="ctr"/>
            <a:r>
              <a:rPr lang="es-ES" sz="5400" b="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s-ES"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2" name="Rectángulo 11"/>
          <p:cNvSpPr/>
          <p:nvPr/>
        </p:nvSpPr>
        <p:spPr>
          <a:xfrm>
            <a:off x="6125124" y="5424686"/>
            <a:ext cx="809837" cy="923330"/>
          </a:xfrm>
          <a:prstGeom prst="rect">
            <a:avLst/>
          </a:prstGeom>
          <a:noFill/>
        </p:spPr>
        <p:txBody>
          <a:bodyPr wrap="none" lIns="91440" tIns="45720" rIns="91440" bIns="45720">
            <a:spAutoFit/>
          </a:bodyPr>
          <a:lstStyle/>
          <a:p>
            <a:pPr algn="ctr"/>
            <a:r>
              <a:rPr lang="es-ES" sz="5400" b="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s-ES"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396156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1524000"/>
            <a:ext cx="8096250" cy="3810000"/>
          </a:xfrm>
          <a:prstGeom prst="rect">
            <a:avLst/>
          </a:prstGeom>
        </p:spPr>
      </p:pic>
    </p:spTree>
    <p:extLst>
      <p:ext uri="{BB962C8B-B14F-4D97-AF65-F5344CB8AC3E}">
        <p14:creationId xmlns:p14="http://schemas.microsoft.com/office/powerpoint/2010/main" val="26451485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196752"/>
            <a:ext cx="6718041" cy="5301208"/>
          </a:xfrm>
          <a:prstGeom prst="rect">
            <a:avLst/>
          </a:prstGeom>
        </p:spPr>
      </p:pic>
      <p:sp>
        <p:nvSpPr>
          <p:cNvPr id="3" name="Rectángulo 2"/>
          <p:cNvSpPr/>
          <p:nvPr/>
        </p:nvSpPr>
        <p:spPr>
          <a:xfrm>
            <a:off x="1835696" y="332656"/>
            <a:ext cx="5328592" cy="646331"/>
          </a:xfrm>
          <a:prstGeom prst="rect">
            <a:avLst/>
          </a:prstGeom>
        </p:spPr>
        <p:txBody>
          <a:bodyPr wrap="square">
            <a:spAutoFit/>
          </a:bodyPr>
          <a:lstStyle/>
          <a:p>
            <a:pPr algn="ctr"/>
            <a:r>
              <a:rPr lang="es-ES" dirty="0"/>
              <a:t>La ONU declaro a las abejas como la especie mas importante del planeta </a:t>
            </a:r>
            <a:endParaRPr lang="es-NI" dirty="0"/>
          </a:p>
        </p:txBody>
      </p:sp>
    </p:spTree>
    <p:extLst>
      <p:ext uri="{BB962C8B-B14F-4D97-AF65-F5344CB8AC3E}">
        <p14:creationId xmlns:p14="http://schemas.microsoft.com/office/powerpoint/2010/main" val="2209934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59832" y="1124744"/>
            <a:ext cx="2967607" cy="923330"/>
          </a:xfrm>
          <a:prstGeom prst="rect">
            <a:avLst/>
          </a:prstGeom>
          <a:noFill/>
        </p:spPr>
        <p:txBody>
          <a:bodyPr wrap="none" lIns="91440" tIns="45720" rIns="91440" bIns="45720">
            <a:spAutoFit/>
          </a:bodyPr>
          <a:lstStyle/>
          <a:p>
            <a:pPr algn="ctr"/>
            <a:r>
              <a:rPr lang="es-E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GRACIAS</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2204864"/>
            <a:ext cx="3486150" cy="2476500"/>
          </a:xfrm>
          <a:prstGeom prst="rect">
            <a:avLst/>
          </a:prstGeom>
        </p:spPr>
      </p:pic>
    </p:spTree>
    <p:extLst>
      <p:ext uri="{BB962C8B-B14F-4D97-AF65-F5344CB8AC3E}">
        <p14:creationId xmlns:p14="http://schemas.microsoft.com/office/powerpoint/2010/main" val="1420954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476672"/>
            <a:ext cx="7467600" cy="3951337"/>
          </a:xfrm>
        </p:spPr>
        <p:txBody>
          <a:bodyPr/>
          <a:lstStyle/>
          <a:p>
            <a:r>
              <a:rPr lang="es-419" dirty="0"/>
              <a:t>(</a:t>
            </a:r>
            <a:r>
              <a:rPr lang="es-419" b="1" dirty="0"/>
              <a:t>himenópteros</a:t>
            </a:r>
            <a:r>
              <a:rPr lang="es-419" dirty="0"/>
              <a:t>) Orden de insectos de metamorfosis complicada, con dos pares de alas membranosas, el primero más grande que el segundo y con la boca de tipo masticador o lamedor.</a:t>
            </a:r>
          </a:p>
          <a:p>
            <a:endParaRPr lang="es-ES"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2479363"/>
            <a:ext cx="3810000" cy="3187700"/>
          </a:xfrm>
          <a:prstGeom prst="rect">
            <a:avLst/>
          </a:prstGeom>
        </p:spPr>
      </p:pic>
    </p:spTree>
    <p:extLst>
      <p:ext uri="{BB962C8B-B14F-4D97-AF65-F5344CB8AC3E}">
        <p14:creationId xmlns:p14="http://schemas.microsoft.com/office/powerpoint/2010/main" val="206029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1280" y="104375"/>
            <a:ext cx="8041440" cy="1442674"/>
          </a:xfrm>
        </p:spPr>
        <p:txBody>
          <a:bodyPr/>
          <a:lstStyle/>
          <a:p>
            <a:r>
              <a:rPr lang="es-ES" i="1" dirty="0" smtClean="0"/>
              <a:t>Apis</a:t>
            </a:r>
            <a:endParaRPr lang="es-NI" i="1" dirty="0"/>
          </a:p>
        </p:txBody>
      </p:sp>
      <p:sp>
        <p:nvSpPr>
          <p:cNvPr id="3" name="2 Marcador de contenido"/>
          <p:cNvSpPr>
            <a:spLocks noGrp="1"/>
          </p:cNvSpPr>
          <p:nvPr>
            <p:ph idx="1"/>
          </p:nvPr>
        </p:nvSpPr>
        <p:spPr>
          <a:xfrm>
            <a:off x="1696988" y="1340768"/>
            <a:ext cx="5750024" cy="3951337"/>
          </a:xfrm>
        </p:spPr>
        <p:txBody>
          <a:bodyPr/>
          <a:lstStyle/>
          <a:p>
            <a:r>
              <a:rPr lang="es-ES" dirty="0" smtClean="0"/>
              <a:t>Una sola especie </a:t>
            </a:r>
            <a:r>
              <a:rPr lang="es-ES" i="1" dirty="0" smtClean="0"/>
              <a:t>Apis </a:t>
            </a:r>
            <a:r>
              <a:rPr lang="es-ES" i="1" dirty="0" err="1" smtClean="0"/>
              <a:t>mellifera</a:t>
            </a:r>
            <a:endParaRPr lang="es-ES" i="1" dirty="0" smtClean="0"/>
          </a:p>
          <a:p>
            <a:r>
              <a:rPr lang="es-ES" dirty="0" smtClean="0"/>
              <a:t>Un gremio grande de apicultores</a:t>
            </a:r>
            <a:br>
              <a:rPr lang="es-ES" dirty="0" smtClean="0"/>
            </a:br>
            <a:r>
              <a:rPr lang="es-ES" dirty="0" smtClean="0"/>
              <a:t/>
            </a:r>
            <a:br>
              <a:rPr lang="es-ES" dirty="0" smtClean="0"/>
            </a:br>
            <a:endParaRPr lang="es-ES" dirty="0" smtClean="0"/>
          </a:p>
          <a:p>
            <a:r>
              <a:rPr lang="es-ES" dirty="0" smtClean="0"/>
              <a:t>Especie introducida de Europa + </a:t>
            </a:r>
            <a:r>
              <a:rPr lang="es-ES" dirty="0" err="1" smtClean="0"/>
              <a:t>Africa</a:t>
            </a:r>
            <a:r>
              <a:rPr lang="es-ES" dirty="0" smtClean="0"/>
              <a:t>.</a:t>
            </a:r>
          </a:p>
          <a:p>
            <a:r>
              <a:rPr lang="es-ES" dirty="0" err="1" smtClean="0"/>
              <a:t>Africanisadas</a:t>
            </a:r>
            <a:r>
              <a:rPr lang="es-ES" dirty="0" smtClean="0"/>
              <a:t>, europeas, italianas.</a:t>
            </a:r>
          </a:p>
        </p:txBody>
      </p:sp>
      <p:pic>
        <p:nvPicPr>
          <p:cNvPr id="1028" name="Picture 4" descr="Image result for apis mellife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7804" y="4405713"/>
            <a:ext cx="3528392" cy="2453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06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p:cTn id="13" dur="1000" fill="hold"/>
                                        <p:tgtEl>
                                          <p:spTgt spid="1028"/>
                                        </p:tgtEl>
                                        <p:attrNameLst>
                                          <p:attrName>ppt_w</p:attrName>
                                        </p:attrNameLst>
                                      </p:cBhvr>
                                      <p:tavLst>
                                        <p:tav tm="0">
                                          <p:val>
                                            <p:fltVal val="0"/>
                                          </p:val>
                                        </p:tav>
                                        <p:tav tm="100000">
                                          <p:val>
                                            <p:strVal val="#ppt_w"/>
                                          </p:val>
                                        </p:tav>
                                      </p:tavLst>
                                    </p:anim>
                                    <p:anim calcmode="lin" valueType="num">
                                      <p:cBhvr>
                                        <p:cTn id="14" dur="1000" fill="hold"/>
                                        <p:tgtEl>
                                          <p:spTgt spid="1028"/>
                                        </p:tgtEl>
                                        <p:attrNameLst>
                                          <p:attrName>ppt_h</p:attrName>
                                        </p:attrNameLst>
                                      </p:cBhvr>
                                      <p:tavLst>
                                        <p:tav tm="0">
                                          <p:val>
                                            <p:fltVal val="0"/>
                                          </p:val>
                                        </p:tav>
                                        <p:tav tm="100000">
                                          <p:val>
                                            <p:strVal val="#ppt_h"/>
                                          </p:val>
                                        </p:tav>
                                      </p:tavLst>
                                    </p:anim>
                                    <p:anim calcmode="lin" valueType="num">
                                      <p:cBhvr>
                                        <p:cTn id="15" dur="1000" fill="hold"/>
                                        <p:tgtEl>
                                          <p:spTgt spid="1028"/>
                                        </p:tgtEl>
                                        <p:attrNameLst>
                                          <p:attrName>style.rotation</p:attrName>
                                        </p:attrNameLst>
                                      </p:cBhvr>
                                      <p:tavLst>
                                        <p:tav tm="0">
                                          <p:val>
                                            <p:fltVal val="90"/>
                                          </p:val>
                                        </p:tav>
                                        <p:tav tm="100000">
                                          <p:val>
                                            <p:fltVal val="0"/>
                                          </p:val>
                                        </p:tav>
                                      </p:tavLst>
                                    </p:anim>
                                    <p:animEffect transition="in" filter="fade">
                                      <p:cBhvr>
                                        <p:cTn id="16" dur="10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i="1" dirty="0" err="1" smtClean="0"/>
              <a:t>Melipona</a:t>
            </a:r>
            <a:endParaRPr lang="es-NI" i="1" dirty="0"/>
          </a:p>
        </p:txBody>
      </p:sp>
      <p:sp>
        <p:nvSpPr>
          <p:cNvPr id="3" name="2 Marcador de contenido"/>
          <p:cNvSpPr>
            <a:spLocks noGrp="1"/>
          </p:cNvSpPr>
          <p:nvPr>
            <p:ph idx="1"/>
          </p:nvPr>
        </p:nvSpPr>
        <p:spPr/>
        <p:txBody>
          <a:bodyPr/>
          <a:lstStyle/>
          <a:p>
            <a:r>
              <a:rPr lang="es-ES" dirty="0" smtClean="0"/>
              <a:t>Dos o cinco especies nativas  (Costa Rica: 55 especies)</a:t>
            </a:r>
          </a:p>
          <a:p>
            <a:r>
              <a:rPr lang="es-ES" dirty="0" smtClean="0"/>
              <a:t>Según investigaciones hay mas especies localizadas.</a:t>
            </a:r>
          </a:p>
          <a:p>
            <a:pPr marL="0" indent="0">
              <a:buNone/>
            </a:pPr>
            <a:endParaRPr lang="es-ES" dirty="0"/>
          </a:p>
          <a:p>
            <a:endParaRPr lang="es-NI" dirty="0"/>
          </a:p>
        </p:txBody>
      </p:sp>
      <p:pic>
        <p:nvPicPr>
          <p:cNvPr id="2050" name="Picture 2" descr="Image result for melipona beechei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429000"/>
            <a:ext cx="3419872" cy="274231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885739" y="6228020"/>
            <a:ext cx="1290738" cy="369332"/>
          </a:xfrm>
          <a:prstGeom prst="rect">
            <a:avLst/>
          </a:prstGeom>
          <a:noFill/>
        </p:spPr>
        <p:txBody>
          <a:bodyPr wrap="none" rtlCol="0">
            <a:spAutoFit/>
          </a:bodyPr>
          <a:lstStyle/>
          <a:p>
            <a:r>
              <a:rPr lang="es-ES" i="1" dirty="0" smtClean="0"/>
              <a:t>M. </a:t>
            </a:r>
            <a:r>
              <a:rPr lang="es-ES" i="1" dirty="0" err="1" smtClean="0"/>
              <a:t>beecheii</a:t>
            </a:r>
            <a:endParaRPr lang="es-NI" i="1" dirty="0"/>
          </a:p>
        </p:txBody>
      </p:sp>
      <p:pic>
        <p:nvPicPr>
          <p:cNvPr id="2052" name="Picture 4" descr="Image result for melipona fasci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429000"/>
            <a:ext cx="3475758" cy="259228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844337" y="6228020"/>
            <a:ext cx="1219116" cy="369332"/>
          </a:xfrm>
          <a:prstGeom prst="rect">
            <a:avLst/>
          </a:prstGeom>
          <a:noFill/>
        </p:spPr>
        <p:txBody>
          <a:bodyPr wrap="none" rtlCol="0">
            <a:spAutoFit/>
          </a:bodyPr>
          <a:lstStyle/>
          <a:p>
            <a:r>
              <a:rPr lang="es-ES" i="1" dirty="0" smtClean="0"/>
              <a:t>M. </a:t>
            </a:r>
            <a:r>
              <a:rPr lang="es-ES" i="1" dirty="0" err="1" smtClean="0"/>
              <a:t>fasciata</a:t>
            </a:r>
            <a:endParaRPr lang="es-NI" i="1" dirty="0"/>
          </a:p>
        </p:txBody>
      </p:sp>
    </p:spTree>
    <p:extLst>
      <p:ext uri="{BB962C8B-B14F-4D97-AF65-F5344CB8AC3E}">
        <p14:creationId xmlns:p14="http://schemas.microsoft.com/office/powerpoint/2010/main" val="388556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additive="base">
                                        <p:cTn id="23" dur="500" fill="hold"/>
                                        <p:tgtEl>
                                          <p:spTgt spid="2050"/>
                                        </p:tgtEl>
                                        <p:attrNameLst>
                                          <p:attrName>ppt_x</p:attrName>
                                        </p:attrNameLst>
                                      </p:cBhvr>
                                      <p:tavLst>
                                        <p:tav tm="0">
                                          <p:val>
                                            <p:strVal val="#ppt_x"/>
                                          </p:val>
                                        </p:tav>
                                        <p:tav tm="100000">
                                          <p:val>
                                            <p:strVal val="#ppt_x"/>
                                          </p:val>
                                        </p:tav>
                                      </p:tavLst>
                                    </p:anim>
                                    <p:anim calcmode="lin" valueType="num">
                                      <p:cBhvr additive="base">
                                        <p:cTn id="24" dur="500" fill="hold"/>
                                        <p:tgtEl>
                                          <p:spTgt spid="205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52"/>
                                        </p:tgtEl>
                                        <p:attrNameLst>
                                          <p:attrName>style.visibility</p:attrName>
                                        </p:attrNameLst>
                                      </p:cBhvr>
                                      <p:to>
                                        <p:strVal val="visible"/>
                                      </p:to>
                                    </p:set>
                                    <p:anim calcmode="lin" valueType="num">
                                      <p:cBhvr additive="base">
                                        <p:cTn id="31" dur="500" fill="hold"/>
                                        <p:tgtEl>
                                          <p:spTgt spid="2052"/>
                                        </p:tgtEl>
                                        <p:attrNameLst>
                                          <p:attrName>ppt_x</p:attrName>
                                        </p:attrNameLst>
                                      </p:cBhvr>
                                      <p:tavLst>
                                        <p:tav tm="0">
                                          <p:val>
                                            <p:strVal val="#ppt_x"/>
                                          </p:val>
                                        </p:tav>
                                        <p:tav tm="100000">
                                          <p:val>
                                            <p:strVal val="#ppt_x"/>
                                          </p:val>
                                        </p:tav>
                                      </p:tavLst>
                                    </p:anim>
                                    <p:anim calcmode="lin" valueType="num">
                                      <p:cBhvr additive="base">
                                        <p:cTn id="32" dur="500" fill="hold"/>
                                        <p:tgtEl>
                                          <p:spTgt spid="205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i="1" dirty="0" err="1" smtClean="0"/>
              <a:t>Trigona</a:t>
            </a:r>
            <a:r>
              <a:rPr lang="es-ES" i="1" dirty="0" smtClean="0"/>
              <a:t> </a:t>
            </a:r>
            <a:r>
              <a:rPr lang="es-ES" dirty="0" smtClean="0"/>
              <a:t>y similares</a:t>
            </a:r>
            <a:endParaRPr lang="es-NI" i="1" dirty="0"/>
          </a:p>
        </p:txBody>
      </p:sp>
      <p:sp>
        <p:nvSpPr>
          <p:cNvPr id="3" name="2 Marcador de contenido"/>
          <p:cNvSpPr>
            <a:spLocks noGrp="1"/>
          </p:cNvSpPr>
          <p:nvPr>
            <p:ph idx="1"/>
          </p:nvPr>
        </p:nvSpPr>
        <p:spPr/>
        <p:txBody>
          <a:bodyPr/>
          <a:lstStyle/>
          <a:p>
            <a:r>
              <a:rPr lang="es-ES" dirty="0" smtClean="0"/>
              <a:t>Varias especies nativas (16 reportadas de Nicaragua).</a:t>
            </a:r>
          </a:p>
          <a:p>
            <a:r>
              <a:rPr lang="es-ES" dirty="0" smtClean="0"/>
              <a:t>Algunas se pueden criar para producir miel.</a:t>
            </a:r>
          </a:p>
          <a:p>
            <a:endParaRPr lang="es-ES" dirty="0"/>
          </a:p>
          <a:p>
            <a:endParaRPr lang="es-NI" dirty="0"/>
          </a:p>
        </p:txBody>
      </p:sp>
      <p:pic>
        <p:nvPicPr>
          <p:cNvPr id="3074" name="Picture 2" descr="Image result for trigona fulviventr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284984"/>
            <a:ext cx="4085960" cy="2298353"/>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398776" y="5919781"/>
            <a:ext cx="2079480" cy="369332"/>
          </a:xfrm>
          <a:prstGeom prst="rect">
            <a:avLst/>
          </a:prstGeom>
          <a:noFill/>
        </p:spPr>
        <p:txBody>
          <a:bodyPr wrap="none" rtlCol="0">
            <a:spAutoFit/>
          </a:bodyPr>
          <a:lstStyle/>
          <a:p>
            <a:r>
              <a:rPr lang="es-ES" i="1" dirty="0" err="1" smtClean="0"/>
              <a:t>Trigona</a:t>
            </a:r>
            <a:r>
              <a:rPr lang="es-ES" i="1" dirty="0" smtClean="0"/>
              <a:t> </a:t>
            </a:r>
            <a:r>
              <a:rPr lang="es-ES" i="1" dirty="0" err="1" smtClean="0"/>
              <a:t>fulviventris</a:t>
            </a:r>
            <a:endParaRPr lang="es-NI" dirty="0"/>
          </a:p>
        </p:txBody>
      </p:sp>
      <p:sp>
        <p:nvSpPr>
          <p:cNvPr id="5" name="AutoShape 4" descr="Image result for trigona fulviventr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NI"/>
          </a:p>
        </p:txBody>
      </p:sp>
      <p:pic>
        <p:nvPicPr>
          <p:cNvPr id="3078" name="Picture 6" descr="Image result for trigona fulviventr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251239"/>
            <a:ext cx="3429360" cy="257202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5652120" y="6104447"/>
            <a:ext cx="1939570" cy="369332"/>
          </a:xfrm>
          <a:prstGeom prst="rect">
            <a:avLst/>
          </a:prstGeom>
          <a:noFill/>
        </p:spPr>
        <p:txBody>
          <a:bodyPr wrap="none" rtlCol="0">
            <a:spAutoFit/>
          </a:bodyPr>
          <a:lstStyle/>
          <a:p>
            <a:r>
              <a:rPr lang="es-ES" dirty="0" smtClean="0"/>
              <a:t>Nido de “</a:t>
            </a:r>
            <a:r>
              <a:rPr lang="es-ES" i="1" dirty="0" err="1" smtClean="0"/>
              <a:t>Trigona</a:t>
            </a:r>
            <a:r>
              <a:rPr lang="es-ES" i="1" dirty="0" smtClean="0"/>
              <a:t>”</a:t>
            </a:r>
            <a:endParaRPr lang="es-NI" dirty="0"/>
          </a:p>
        </p:txBody>
      </p:sp>
    </p:spTree>
    <p:extLst>
      <p:ext uri="{BB962C8B-B14F-4D97-AF65-F5344CB8AC3E}">
        <p14:creationId xmlns:p14="http://schemas.microsoft.com/office/powerpoint/2010/main" val="388556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additive="base">
                                        <p:cTn id="23" dur="500" fill="hold"/>
                                        <p:tgtEl>
                                          <p:spTgt spid="3074"/>
                                        </p:tgtEl>
                                        <p:attrNameLst>
                                          <p:attrName>ppt_x</p:attrName>
                                        </p:attrNameLst>
                                      </p:cBhvr>
                                      <p:tavLst>
                                        <p:tav tm="0">
                                          <p:val>
                                            <p:strVal val="#ppt_x"/>
                                          </p:val>
                                        </p:tav>
                                        <p:tav tm="100000">
                                          <p:val>
                                            <p:strVal val="#ppt_x"/>
                                          </p:val>
                                        </p:tav>
                                      </p:tavLst>
                                    </p:anim>
                                    <p:anim calcmode="lin" valueType="num">
                                      <p:cBhvr additive="base">
                                        <p:cTn id="24" dur="500" fill="hold"/>
                                        <p:tgtEl>
                                          <p:spTgt spid="307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78"/>
                                        </p:tgtEl>
                                        <p:attrNameLst>
                                          <p:attrName>style.visibility</p:attrName>
                                        </p:attrNameLst>
                                      </p:cBhvr>
                                      <p:to>
                                        <p:strVal val="visible"/>
                                      </p:to>
                                    </p:set>
                                    <p:anim calcmode="lin" valueType="num">
                                      <p:cBhvr additive="base">
                                        <p:cTn id="31" dur="500" fill="hold"/>
                                        <p:tgtEl>
                                          <p:spTgt spid="3078"/>
                                        </p:tgtEl>
                                        <p:attrNameLst>
                                          <p:attrName>ppt_x</p:attrName>
                                        </p:attrNameLst>
                                      </p:cBhvr>
                                      <p:tavLst>
                                        <p:tav tm="0">
                                          <p:val>
                                            <p:strVal val="#ppt_x"/>
                                          </p:val>
                                        </p:tav>
                                        <p:tav tm="100000">
                                          <p:val>
                                            <p:strVal val="#ppt_x"/>
                                          </p:val>
                                        </p:tav>
                                      </p:tavLst>
                                    </p:anim>
                                    <p:anim calcmode="lin" valueType="num">
                                      <p:cBhvr additive="base">
                                        <p:cTn id="32" dur="500" fill="hold"/>
                                        <p:tgtEl>
                                          <p:spTgt spid="307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Apoidea</a:t>
            </a:r>
            <a:endParaRPr lang="es-NI" dirty="0"/>
          </a:p>
        </p:txBody>
      </p:sp>
      <p:sp>
        <p:nvSpPr>
          <p:cNvPr id="3" name="2 Marcador de contenido"/>
          <p:cNvSpPr>
            <a:spLocks noGrp="1"/>
          </p:cNvSpPr>
          <p:nvPr>
            <p:ph idx="1"/>
          </p:nvPr>
        </p:nvSpPr>
        <p:spPr/>
        <p:txBody>
          <a:bodyPr/>
          <a:lstStyle/>
          <a:p>
            <a:r>
              <a:rPr lang="es-ES" dirty="0" smtClean="0"/>
              <a:t>Grupo muy amplio de abejas sociales o solitarias.</a:t>
            </a:r>
          </a:p>
          <a:p>
            <a:endParaRPr lang="es-ES" dirty="0"/>
          </a:p>
          <a:p>
            <a:r>
              <a:rPr lang="es-ES" dirty="0" smtClean="0"/>
              <a:t>Nativas.</a:t>
            </a:r>
            <a:br>
              <a:rPr lang="es-ES" dirty="0" smtClean="0"/>
            </a:br>
            <a:endParaRPr lang="es-ES" dirty="0" smtClean="0"/>
          </a:p>
          <a:p>
            <a:r>
              <a:rPr lang="es-ES" dirty="0" smtClean="0"/>
              <a:t>Importantes pero desconocidas.</a:t>
            </a:r>
          </a:p>
          <a:p>
            <a:endParaRPr lang="es-ES" dirty="0"/>
          </a:p>
          <a:p>
            <a:endParaRPr lang="es-ES" dirty="0" smtClean="0"/>
          </a:p>
          <a:p>
            <a:r>
              <a:rPr lang="es-ES" dirty="0" smtClean="0"/>
              <a:t>. . . </a:t>
            </a:r>
            <a:endParaRPr lang="es-NI"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374" y="31894"/>
            <a:ext cx="2555776" cy="169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893640"/>
            <a:ext cx="2968320" cy="197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Image result for augochlo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8"/>
            <a:ext cx="304800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mage result for xylocopa fimbria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58971"/>
            <a:ext cx="2863319" cy="2199029"/>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1854068" y="6381328"/>
            <a:ext cx="2018501" cy="369332"/>
          </a:xfrm>
          <a:prstGeom prst="rect">
            <a:avLst/>
          </a:prstGeom>
        </p:spPr>
        <p:txBody>
          <a:bodyPr wrap="none">
            <a:spAutoFit/>
          </a:bodyPr>
          <a:lstStyle/>
          <a:p>
            <a:r>
              <a:rPr lang="es-ES" dirty="0">
                <a:solidFill>
                  <a:srgbClr val="404040"/>
                </a:solidFill>
                <a:latin typeface="Arial" panose="020B0604020202020204" pitchFamily="34" charset="0"/>
              </a:rPr>
              <a:t> </a:t>
            </a:r>
            <a:r>
              <a:rPr lang="es-ES" b="1" dirty="0">
                <a:solidFill>
                  <a:schemeClr val="tx1">
                    <a:lumMod val="95000"/>
                  </a:schemeClr>
                </a:solidFill>
                <a:latin typeface="Arial" panose="020B0604020202020204" pitchFamily="34" charset="0"/>
              </a:rPr>
              <a:t>abeja carpintera</a:t>
            </a:r>
            <a:endParaRPr lang="es-ES" dirty="0">
              <a:solidFill>
                <a:schemeClr val="tx1">
                  <a:lumMod val="95000"/>
                </a:schemeClr>
              </a:solidFill>
            </a:endParaRPr>
          </a:p>
        </p:txBody>
      </p:sp>
      <p:sp>
        <p:nvSpPr>
          <p:cNvPr id="9" name="Rectángulo 8"/>
          <p:cNvSpPr/>
          <p:nvPr/>
        </p:nvSpPr>
        <p:spPr>
          <a:xfrm>
            <a:off x="6894819" y="4474305"/>
            <a:ext cx="1697901" cy="369332"/>
          </a:xfrm>
          <a:prstGeom prst="rect">
            <a:avLst/>
          </a:prstGeom>
        </p:spPr>
        <p:txBody>
          <a:bodyPr wrap="none">
            <a:spAutoFit/>
          </a:bodyPr>
          <a:lstStyle/>
          <a:p>
            <a:r>
              <a:rPr lang="es-ES" b="1" dirty="0">
                <a:solidFill>
                  <a:schemeClr val="tx1">
                    <a:lumMod val="95000"/>
                  </a:schemeClr>
                </a:solidFill>
                <a:latin typeface="Arial" panose="020B0604020202020204" pitchFamily="34" charset="0"/>
              </a:rPr>
              <a:t>abeja albañila</a:t>
            </a:r>
            <a:endParaRPr lang="es-ES" dirty="0">
              <a:solidFill>
                <a:schemeClr val="tx1">
                  <a:lumMod val="95000"/>
                </a:schemeClr>
              </a:solidFill>
            </a:endParaRPr>
          </a:p>
        </p:txBody>
      </p:sp>
    </p:spTree>
    <p:extLst>
      <p:ext uri="{BB962C8B-B14F-4D97-AF65-F5344CB8AC3E}">
        <p14:creationId xmlns:p14="http://schemas.microsoft.com/office/powerpoint/2010/main" val="388556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abelha verde na f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3341688"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3276600"/>
            <a:ext cx="225901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3635375" y="804863"/>
            <a:ext cx="4392613"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just" eaLnBrk="1" hangingPunct="1">
              <a:spcBef>
                <a:spcPct val="50000"/>
              </a:spcBef>
              <a:buClrTx/>
              <a:buSzTx/>
              <a:buFontTx/>
              <a:buNone/>
            </a:pPr>
            <a:r>
              <a:rPr lang="es-ES" altLang="es-NI" sz="2000" dirty="0">
                <a:solidFill>
                  <a:schemeClr val="tx1"/>
                </a:solidFill>
                <a:latin typeface="Garamond" panose="02020404030301010803" pitchFamily="18" charset="0"/>
              </a:rPr>
              <a:t>Las abejas nativas, de Nicaragua, han existido por millares de años polinizando nuestras plantas; en nuestro país existen muchas que no han sido clasificadas pues hay poco interés por los biólogos, solo conocemos algunas y por su nombre común sin embargo se han identificado algunas.	 </a:t>
            </a:r>
          </a:p>
          <a:p>
            <a:pPr eaLnBrk="1" hangingPunct="1">
              <a:spcBef>
                <a:spcPct val="50000"/>
              </a:spcBef>
              <a:buClrTx/>
              <a:buSzTx/>
              <a:buFontTx/>
              <a:buNone/>
            </a:pPr>
            <a:endParaRPr lang="es-ES" altLang="es-NI" sz="1800" dirty="0">
              <a:solidFill>
                <a:schemeClr val="tx1"/>
              </a:solidFill>
              <a:latin typeface="Garamond" panose="02020404030301010803" pitchFamily="18" charset="0"/>
            </a:endParaRPr>
          </a:p>
        </p:txBody>
      </p:sp>
      <p:sp>
        <p:nvSpPr>
          <p:cNvPr id="12" name="Text Box 9"/>
          <p:cNvSpPr txBox="1">
            <a:spLocks noChangeArrowheads="1"/>
          </p:cNvSpPr>
          <p:nvPr/>
        </p:nvSpPr>
        <p:spPr bwMode="auto">
          <a:xfrm>
            <a:off x="1187450" y="260350"/>
            <a:ext cx="604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50000"/>
              </a:spcBef>
              <a:buClrTx/>
              <a:buSzTx/>
              <a:buFontTx/>
              <a:buNone/>
            </a:pPr>
            <a:r>
              <a:rPr lang="es-ES" altLang="es-NI" sz="2800" b="1" dirty="0">
                <a:solidFill>
                  <a:schemeClr val="tx1"/>
                </a:solidFill>
                <a:latin typeface="Garamond" panose="02020404030301010803" pitchFamily="18" charset="0"/>
              </a:rPr>
              <a:t>Abejas nativas sin aguijón</a:t>
            </a:r>
          </a:p>
        </p:txBody>
      </p:sp>
      <p:sp>
        <p:nvSpPr>
          <p:cNvPr id="13" name="Text Box 10"/>
          <p:cNvSpPr txBox="1">
            <a:spLocks noChangeArrowheads="1"/>
          </p:cNvSpPr>
          <p:nvPr/>
        </p:nvSpPr>
        <p:spPr bwMode="auto">
          <a:xfrm>
            <a:off x="328613" y="3573463"/>
            <a:ext cx="56880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just" eaLnBrk="1" hangingPunct="1">
              <a:spcBef>
                <a:spcPct val="50000"/>
              </a:spcBef>
              <a:buClrTx/>
              <a:buSzTx/>
              <a:buFontTx/>
              <a:buNone/>
            </a:pPr>
            <a:r>
              <a:rPr lang="es-ES_tradnl" altLang="es-NI" sz="2000" dirty="0">
                <a:solidFill>
                  <a:schemeClr val="tx1"/>
                </a:solidFill>
                <a:latin typeface="Garamond" panose="02020404030301010803" pitchFamily="18" charset="0"/>
              </a:rPr>
              <a:t>Como son insectos adaptados al medio en que viven, están seriamente amenazados por las practicas irracionales hechas por el hombre en los espacios naturales, deforestación, quemas agrícolas, aplicaciones de insecticidas, cacería, entre otras, esto a ocasionado la ruptura de los ecosistemas naturales y las cadenas ecológicas</a:t>
            </a:r>
            <a:r>
              <a:rPr lang="es-ES_tradnl" altLang="es-NI" sz="1800" dirty="0">
                <a:solidFill>
                  <a:schemeClr val="tx1"/>
                </a:solidFill>
                <a:latin typeface="Garamond" panose="02020404030301010803" pitchFamily="18" charset="0"/>
              </a:rPr>
              <a:t>.</a:t>
            </a:r>
            <a:endParaRPr lang="es-ES" altLang="es-NI" sz="1800" dirty="0">
              <a:solidFill>
                <a:schemeClr val="tx1"/>
              </a:solidFill>
              <a:latin typeface="Garamond" panose="02020404030301010803" pitchFamily="18" charset="0"/>
            </a:endParaRPr>
          </a:p>
        </p:txBody>
      </p:sp>
    </p:spTree>
    <p:extLst>
      <p:ext uri="{BB962C8B-B14F-4D97-AF65-F5344CB8AC3E}">
        <p14:creationId xmlns:p14="http://schemas.microsoft.com/office/powerpoint/2010/main" val="356111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chos de scaptotrigona depi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20113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belhas no canudo boca lar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005064"/>
            <a:ext cx="297180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2771775" y="476250"/>
            <a:ext cx="51133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just" eaLnBrk="1" hangingPunct="1">
              <a:spcBef>
                <a:spcPct val="50000"/>
              </a:spcBef>
              <a:buClrTx/>
              <a:buSzTx/>
              <a:buFontTx/>
              <a:buNone/>
            </a:pPr>
            <a:r>
              <a:rPr lang="es-ES" altLang="es-NI" sz="2400" dirty="0">
                <a:solidFill>
                  <a:schemeClr val="tx1"/>
                </a:solidFill>
                <a:latin typeface="Garamond" panose="02020404030301010803" pitchFamily="18" charset="0"/>
              </a:rPr>
              <a:t>En Nicaragua existe una gran variedad de estas abejas y pueden variar de una región a otra, estas abejas se adaptan de acuerdo al clima y la flora de cada lugar pero cuando transformamos su medio muchas de estas variedades se extinguen.</a:t>
            </a:r>
          </a:p>
        </p:txBody>
      </p:sp>
      <p:sp>
        <p:nvSpPr>
          <p:cNvPr id="8" name="CuadroTexto 7"/>
          <p:cNvSpPr txBox="1"/>
          <p:nvPr/>
        </p:nvSpPr>
        <p:spPr>
          <a:xfrm>
            <a:off x="467544" y="4005064"/>
            <a:ext cx="4860900" cy="2308324"/>
          </a:xfrm>
          <a:prstGeom prst="rect">
            <a:avLst/>
          </a:prstGeom>
          <a:noFill/>
        </p:spPr>
        <p:txBody>
          <a:bodyPr wrap="square" rtlCol="0">
            <a:spAutoFit/>
          </a:bodyPr>
          <a:lstStyle/>
          <a:p>
            <a:r>
              <a:rPr lang="es-NI" dirty="0">
                <a:solidFill>
                  <a:schemeClr val="tx1">
                    <a:lumMod val="95000"/>
                  </a:schemeClr>
                </a:solidFill>
                <a:latin typeface="Arial"/>
              </a:rPr>
              <a:t>Las abejas sin aguijón están representadas por cerca de 450 especies, distribuidas en 23 géneros, presentes en las áreas tropicales y subtropicales. Son insectos sociales que viven en colonias permanentes. Los habitantes de la colonia lo conforman la reina, obreras y zánganos. </a:t>
            </a:r>
            <a:endParaRPr lang="es-NI" dirty="0">
              <a:solidFill>
                <a:schemeClr val="tx1">
                  <a:lumMod val="95000"/>
                </a:schemeClr>
              </a:solidFill>
            </a:endParaRPr>
          </a:p>
          <a:p>
            <a:endParaRPr lang="es-NI" dirty="0"/>
          </a:p>
        </p:txBody>
      </p:sp>
    </p:spTree>
    <p:extLst>
      <p:ext uri="{BB962C8B-B14F-4D97-AF65-F5344CB8AC3E}">
        <p14:creationId xmlns:p14="http://schemas.microsoft.com/office/powerpoint/2010/main" val="343924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TM01790492[[fn=Cuaderno de dibujo]]</Template>
  <TotalTime>394</TotalTime>
  <Words>1148</Words>
  <Application>Microsoft Office PowerPoint</Application>
  <PresentationFormat>Presentación en pantalla (4:3)</PresentationFormat>
  <Paragraphs>114</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Sketchbook</vt:lpstr>
      <vt:lpstr>Abejas</vt:lpstr>
      <vt:lpstr>Que entendemos por abeja ?</vt:lpstr>
      <vt:lpstr>Presentación de PowerPoint</vt:lpstr>
      <vt:lpstr>Apis</vt:lpstr>
      <vt:lpstr>Melipona</vt:lpstr>
      <vt:lpstr>Trigona y similares</vt:lpstr>
      <vt:lpstr>Apoidea</vt:lpstr>
      <vt:lpstr>Presentación de PowerPoint</vt:lpstr>
      <vt:lpstr>Presentación de PowerPoint</vt:lpstr>
      <vt:lpstr>Presentación de PowerPoint</vt:lpstr>
      <vt:lpstr>Presentación de PowerPoint</vt:lpstr>
      <vt:lpstr>Individuos de la colmena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Abejas</dc:title>
  <dc:creator>J M Maes</dc:creator>
  <cp:lastModifiedBy>LuIs RuIz</cp:lastModifiedBy>
  <cp:revision>42</cp:revision>
  <dcterms:created xsi:type="dcterms:W3CDTF">2019-06-24T17:48:29Z</dcterms:created>
  <dcterms:modified xsi:type="dcterms:W3CDTF">2020-02-13T02:40:21Z</dcterms:modified>
</cp:coreProperties>
</file>