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9" r:id="rId5"/>
    <p:sldId id="389" r:id="rId6"/>
    <p:sldId id="379" r:id="rId7"/>
    <p:sldId id="380" r:id="rId8"/>
    <p:sldId id="385" r:id="rId9"/>
    <p:sldId id="423" r:id="rId10"/>
    <p:sldId id="392" r:id="rId11"/>
    <p:sldId id="407" r:id="rId12"/>
    <p:sldId id="431" r:id="rId13"/>
    <p:sldId id="432" r:id="rId14"/>
    <p:sldId id="433" r:id="rId15"/>
    <p:sldId id="434" r:id="rId16"/>
    <p:sldId id="435" r:id="rId17"/>
    <p:sldId id="436" r:id="rId18"/>
    <p:sldId id="437" r:id="rId19"/>
    <p:sldId id="440" r:id="rId20"/>
    <p:sldId id="441" r:id="rId21"/>
    <p:sldId id="442" r:id="rId22"/>
    <p:sldId id="438" r:id="rId23"/>
    <p:sldId id="439" r:id="rId24"/>
    <p:sldId id="430" r:id="rId25"/>
    <p:sldId id="424" r:id="rId26"/>
    <p:sldId id="426" r:id="rId27"/>
    <p:sldId id="428" r:id="rId28"/>
    <p:sldId id="425" r:id="rId29"/>
    <p:sldId id="427" r:id="rId30"/>
    <p:sldId id="429" r:id="rId31"/>
    <p:sldId id="443" r:id="rId32"/>
    <p:sldId id="444" r:id="rId33"/>
    <p:sldId id="422" r:id="rId34"/>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3"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gutierrez" initials="mg" lastIdx="1" clrIdx="0">
    <p:extLst>
      <p:ext uri="{19B8F6BF-5375-455C-9EA6-DF929625EA0E}">
        <p15:presenceInfo xmlns:p15="http://schemas.microsoft.com/office/powerpoint/2012/main" xmlns="" userId="b6816e2c2cad5f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6489" autoAdjust="0"/>
  </p:normalViewPr>
  <p:slideViewPr>
    <p:cSldViewPr>
      <p:cViewPr varScale="1">
        <p:scale>
          <a:sx n="74" d="100"/>
          <a:sy n="74" d="100"/>
        </p:scale>
        <p:origin x="-600" y="-9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02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3CB2973-D336-452B-B4A0-21633269AD61}" type="datetime1">
              <a:rPr lang="es-ES" smtClean="0"/>
              <a:t>12/02/2020</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E322BB-75AD-4A1E-9661-2724167329F0}" type="slidenum">
              <a:rPr lang="es-ES"/>
              <a:t>‹Nº›</a:t>
            </a:fld>
            <a:endParaRPr lang="es-ES"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49374-290D-4505-AD62-0903668B55D3}" type="datetime1">
              <a:rPr lang="es-ES" noProof="0" smtClean="0"/>
              <a:pPr/>
              <a:t>12/02/2020</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045B7DE-1198-4F2F-B574-CA8CAE341642}" type="slidenum">
              <a:rPr lang="es-ES" noProof="0"/>
              <a:t>‹Nº›</a:t>
            </a:fld>
            <a:endParaRPr lang="es-ES"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1</a:t>
            </a:fld>
            <a:endParaRPr lang="es-ES" dirty="0"/>
          </a:p>
        </p:txBody>
      </p:sp>
    </p:spTree>
    <p:extLst>
      <p:ext uri="{BB962C8B-B14F-4D97-AF65-F5344CB8AC3E}">
        <p14:creationId xmlns:p14="http://schemas.microsoft.com/office/powerpoint/2010/main" val="260664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2</a:t>
            </a:fld>
            <a:endParaRPr lang="es-ES" dirty="0"/>
          </a:p>
        </p:txBody>
      </p:sp>
    </p:spTree>
    <p:extLst>
      <p:ext uri="{BB962C8B-B14F-4D97-AF65-F5344CB8AC3E}">
        <p14:creationId xmlns:p14="http://schemas.microsoft.com/office/powerpoint/2010/main" val="3659348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cuadrados"/>
          <p:cNvGrpSpPr/>
          <p:nvPr/>
        </p:nvGrpSpPr>
        <p:grpSpPr>
          <a:xfrm>
            <a:off x="0" y="1135743"/>
            <a:ext cx="1622332" cy="799981"/>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Título 1"/>
          <p:cNvSpPr>
            <a:spLocks noGrp="1"/>
          </p:cNvSpPr>
          <p:nvPr>
            <p:ph type="ctrTitle"/>
          </p:nvPr>
        </p:nvSpPr>
        <p:spPr>
          <a:xfrm>
            <a:off x="1828324" y="362396"/>
            <a:ext cx="9141619" cy="1676400"/>
          </a:xfrm>
        </p:spPr>
        <p:txBody>
          <a:bodyPr rtlCol="0">
            <a:noAutofit/>
          </a:bodyPr>
          <a:lstStyle>
            <a:lvl1pPr>
              <a:lnSpc>
                <a:spcPct val="100000"/>
              </a:lnSpc>
              <a:defRPr sz="60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AA4C951F-3B9C-425E-9DD8-327B34527B11}" type="datetime1">
              <a:rPr lang="es-ES" noProof="0" smtClean="0"/>
              <a:pPr/>
              <a:t>12/02/2020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E6EEB1CD-E5DE-41D9-A4E4-E66759A01C8F}" type="datetime1">
              <a:rPr lang="es-ES" noProof="0" smtClean="0"/>
              <a:pPr/>
              <a:t>12/02/2020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cuadrados"/>
          <p:cNvGrpSpPr/>
          <p:nvPr/>
        </p:nvGrpSpPr>
        <p:grpSpPr>
          <a:xfrm rot="5400000">
            <a:off x="9583007" y="233864"/>
            <a:ext cx="1063300" cy="524046"/>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nvGrpSpPr>
          <p:cNvPr id="15" name="gráfico de la parte inferior"/>
          <p:cNvGrpSpPr/>
          <p:nvPr/>
        </p:nvGrpSpPr>
        <p:grpSpPr>
          <a:xfrm>
            <a:off x="0" y="5395517"/>
            <a:ext cx="12188825" cy="1462483"/>
            <a:chOff x="0" y="4046638"/>
            <a:chExt cx="9144000" cy="1096862"/>
          </a:xfrm>
        </p:grpSpPr>
        <p:sp>
          <p:nvSpPr>
            <p:cNvPr id="16" name="Forma libre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7" name="Rectángulo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vertical 1"/>
          <p:cNvSpPr>
            <a:spLocks noGrp="1"/>
          </p:cNvSpPr>
          <p:nvPr>
            <p:ph type="title" orient="vert"/>
          </p:nvPr>
        </p:nvSpPr>
        <p:spPr>
          <a:xfrm>
            <a:off x="9751060" y="1150514"/>
            <a:ext cx="1828324" cy="5021685"/>
          </a:xfrm>
        </p:spPr>
        <p:txBody>
          <a:bodyPr vert="eaVert" rtlCol="0"/>
          <a:lstStyle/>
          <a:p>
            <a:pPr rtl="0"/>
            <a:r>
              <a:rPr lang="es-ES" noProof="0"/>
              <a:t>Haga clic para modificar el estilo de título del patrón</a:t>
            </a:r>
            <a:endParaRPr lang="es-ES" noProof="0" dirty="0"/>
          </a:p>
        </p:txBody>
      </p:sp>
      <p:sp>
        <p:nvSpPr>
          <p:cNvPr id="3" name="Marcador de texto vertical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9743458B-2432-4352-9935-B96DA5E96F0D}" type="datetime1">
              <a:rPr lang="es-ES" noProof="0" smtClean="0"/>
              <a:pPr/>
              <a:t>12/02/2020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p:txBody>
          <a:bodyPr rtlCol="0"/>
          <a:lstStyle>
            <a:lvl5pPr>
              <a:defRPr/>
            </a:lvl5pPr>
            <a:lvl6pPr>
              <a:defRPr/>
            </a:lvl6pPr>
            <a:lvl7pPr>
              <a:defRPr/>
            </a:lvl7pPr>
            <a:lvl8pPr>
              <a:defRPr/>
            </a:lvl8pPr>
            <a:lvl9pPr>
              <a:defRPr/>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E7F16B97-2C80-4474-AC9F-E613C3D14EDF}" type="datetime1">
              <a:rPr lang="es-ES" noProof="0" smtClean="0"/>
              <a:pPr/>
              <a:t>12/02/2020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7" name="cuadrados"/>
          <p:cNvGrpSpPr/>
          <p:nvPr/>
        </p:nvGrpSpPr>
        <p:grpSpPr>
          <a:xfrm>
            <a:off x="0" y="3124415"/>
            <a:ext cx="1622332" cy="805061"/>
            <a:chOff x="0" y="2343311"/>
            <a:chExt cx="1217066" cy="603796"/>
          </a:xfrm>
        </p:grpSpPr>
        <p:sp>
          <p:nvSpPr>
            <p:cNvPr id="8" name="Rectángulo redondeado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nvGrpSpPr>
          <p:cNvPr id="19" name="gráfico de la parte inferior"/>
          <p:cNvGrpSpPr/>
          <p:nvPr/>
        </p:nvGrpSpPr>
        <p:grpSpPr>
          <a:xfrm>
            <a:off x="0" y="5409216"/>
            <a:ext cx="12188825" cy="1462483"/>
            <a:chOff x="0" y="4056912"/>
            <a:chExt cx="9144000" cy="1096862"/>
          </a:xfrm>
        </p:grpSpPr>
        <p:sp>
          <p:nvSpPr>
            <p:cNvPr id="20" name="Forma libre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s-ES" noProof="0"/>
              <a:t>Editar los estilos de texto del patrón</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lvl1pPr>
              <a:defRPr/>
            </a:lvl1pPr>
          </a:lstStyle>
          <a:p>
            <a:fld id="{9865AD35-AD62-477B-90DE-02A8AF84A389}" type="datetime1">
              <a:rPr lang="es-ES" noProof="0" smtClean="0"/>
              <a:pPr/>
              <a:t>12/02/2020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52400"/>
            <a:ext cx="9751060" cy="1295400"/>
          </a:xfrm>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lvl1pPr>
              <a:defRPr/>
            </a:lvl1pPr>
          </a:lstStyle>
          <a:p>
            <a:fld id="{B37F741B-C8D3-4A24-ACF1-9BF4C6246480}" type="datetime1">
              <a:rPr lang="es-ES" noProof="0" smtClean="0"/>
              <a:pPr/>
              <a:t>12/02/2020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52400"/>
            <a:ext cx="9751060" cy="1295400"/>
          </a:xfrm>
        </p:spPr>
        <p:txBody>
          <a:bodyPr rtlCol="0"/>
          <a:lstStyle>
            <a:lvl1pPr>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a:t>Editar los estilos de texto del patrón</a:t>
            </a:r>
          </a:p>
        </p:txBody>
      </p:sp>
      <p:sp>
        <p:nvSpPr>
          <p:cNvPr id="4" name="Marcador de posición de contenido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a:t>Editar los estilos de texto del patrón</a:t>
            </a:r>
          </a:p>
        </p:txBody>
      </p:sp>
      <p:sp>
        <p:nvSpPr>
          <p:cNvPr id="6" name="Marcador de posición de contenido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lvl1pPr>
              <a:defRPr/>
            </a:lvl1pPr>
          </a:lstStyle>
          <a:p>
            <a:fld id="{0431DDD2-8E64-4FC3-A335-AF2EF394E5BE}" type="datetime1">
              <a:rPr lang="es-ES" noProof="0" smtClean="0"/>
              <a:pPr/>
              <a:t>12/02/2020</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lvl1pPr>
              <a:defRPr/>
            </a:lvl1pPr>
          </a:lstStyle>
          <a:p>
            <a:fld id="{2B28FCF6-46E4-41BD-AD14-76583AC6225D}" type="datetime1">
              <a:rPr lang="es-ES" noProof="0" smtClean="0"/>
              <a:pPr/>
              <a:t>12/02/2020</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8" name="gráfico de la parte inferior"/>
          <p:cNvGrpSpPr/>
          <p:nvPr/>
        </p:nvGrpSpPr>
        <p:grpSpPr>
          <a:xfrm>
            <a:off x="0" y="5409216"/>
            <a:ext cx="12188825" cy="1462483"/>
            <a:chOff x="0" y="4056912"/>
            <a:chExt cx="9144000" cy="1096862"/>
          </a:xfrm>
        </p:grpSpPr>
        <p:sp>
          <p:nvSpPr>
            <p:cNvPr id="9" name="Forma libre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2" name="Marcador de posición de fecha 1"/>
          <p:cNvSpPr>
            <a:spLocks noGrp="1"/>
          </p:cNvSpPr>
          <p:nvPr>
            <p:ph type="dt" sz="half" idx="10"/>
          </p:nvPr>
        </p:nvSpPr>
        <p:spPr/>
        <p:txBody>
          <a:bodyPr rtlCol="0"/>
          <a:lstStyle>
            <a:lvl1pPr>
              <a:defRPr/>
            </a:lvl1pPr>
          </a:lstStyle>
          <a:p>
            <a:fld id="{6E0A4CFF-CF1D-4571-B388-3A8F6E2AB4C8}" type="datetime1">
              <a:rPr lang="es-ES" smtClean="0"/>
              <a:pPr/>
              <a:t>12/02/2020</a:t>
            </a:fld>
            <a:endParaRPr lang="es-ES" dirty="0"/>
          </a:p>
        </p:txBody>
      </p:sp>
      <p:sp>
        <p:nvSpPr>
          <p:cNvPr id="4" name="Marcador de posición de número de diapositiva 3"/>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a:defRPr sz="36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a:t>Editar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lvl1pPr>
              <a:defRPr/>
            </a:lvl1pPr>
          </a:lstStyle>
          <a:p>
            <a:fld id="{06A70FE6-92D4-4980-AB39-764E33E298B9}" type="datetime1">
              <a:rPr lang="es-ES" noProof="0" smtClean="0"/>
              <a:pPr/>
              <a:t>12/02/2020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a:defRPr sz="36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a:t>Editar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lvl1pPr>
              <a:defRPr/>
            </a:lvl1pPr>
          </a:lstStyle>
          <a:p>
            <a:fld id="{74A03E11-FE9E-49AC-947B-236D0B46C2BE}" type="datetime1">
              <a:rPr lang="es-ES" noProof="0" smtClean="0"/>
              <a:pPr/>
              <a:t>12/02/2020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áfico de la parte inferior"/>
          <p:cNvGrpSpPr/>
          <p:nvPr/>
        </p:nvGrpSpPr>
        <p:grpSpPr>
          <a:xfrm>
            <a:off x="0" y="5409216"/>
            <a:ext cx="12188825" cy="1462483"/>
            <a:chOff x="0" y="4056912"/>
            <a:chExt cx="9144000" cy="1096862"/>
          </a:xfrm>
        </p:grpSpPr>
        <p:sp>
          <p:nvSpPr>
            <p:cNvPr id="21" name="Forma libre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grpSp>
        <p:nvGrpSpPr>
          <p:cNvPr id="7" name="cuadrados"/>
          <p:cNvGrpSpPr/>
          <p:nvPr/>
        </p:nvGrpSpPr>
        <p:grpSpPr>
          <a:xfrm>
            <a:off x="1" y="800551"/>
            <a:ext cx="1063023" cy="524183"/>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Marcador de posición de título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967241A0-795B-43A4-BD95-E0D3C99F7642}" type="datetime1">
              <a:rPr lang="es-ES" noProof="0" smtClean="0"/>
              <a:pPr/>
              <a:t>12/02/2020</a:t>
            </a:fld>
            <a:endParaRPr lang="es-ES" noProof="0" dirty="0"/>
          </a:p>
        </p:txBody>
      </p:sp>
      <p:sp>
        <p:nvSpPr>
          <p:cNvPr id="6" name="Marcador de posición de número de diapositiva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es-ES" noProof="0"/>
              <a:pPr rtl="0"/>
              <a:t>‹Nº›</a:t>
            </a:fld>
            <a:endParaRPr lang="es-ES"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DEE2824E-A6FB-4313-B6B1-FC2FF34A8C6C}"/>
              </a:ext>
            </a:extLst>
          </p:cNvPr>
          <p:cNvSpPr txBox="1">
            <a:spLocks/>
          </p:cNvSpPr>
          <p:nvPr/>
        </p:nvSpPr>
        <p:spPr>
          <a:xfrm>
            <a:off x="1915343" y="2737050"/>
            <a:ext cx="9435653" cy="174456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121899" tIns="60949" rIns="121899" bIns="60949" rtlCol="0" anchor="b">
            <a:normAutofit fontScale="97500"/>
          </a:bodyPr>
          <a:lstStyle>
            <a:lvl1pPr algn="l" defTabSz="1218987" rtl="0" eaLnBrk="1" latinLnBrk="0" hangingPunct="1">
              <a:spcBef>
                <a:spcPct val="0"/>
              </a:spcBef>
              <a:buNone/>
              <a:defRPr sz="6000" b="0" kern="1200" cap="none" baseline="0">
                <a:solidFill>
                  <a:schemeClr val="tx1"/>
                </a:solidFill>
                <a:latin typeface="+mj-lt"/>
                <a:ea typeface="+mj-ea"/>
                <a:cs typeface="+mj-cs"/>
              </a:defRPr>
            </a:lvl1pPr>
          </a:lstStyle>
          <a:p>
            <a:pPr algn="ctr"/>
            <a:r>
              <a:rPr lang="es-ES" sz="4400" b="1" dirty="0" smtClean="0">
                <a:latin typeface="Arial" panose="020B0604020202020204" pitchFamily="34" charset="0"/>
                <a:cs typeface="Arial" panose="020B0604020202020204" pitchFamily="34" charset="0"/>
              </a:rPr>
              <a:t>TEMA: </a:t>
            </a:r>
          </a:p>
          <a:p>
            <a:pPr marL="571500" indent="-571500" algn="ctr">
              <a:buFont typeface="Wingdings" panose="05000000000000000000" pitchFamily="2" charset="2"/>
              <a:buChar char="v"/>
            </a:pPr>
            <a:r>
              <a:rPr lang="es-NI" sz="4900" dirty="0" smtClean="0">
                <a:solidFill>
                  <a:srgbClr val="002060"/>
                </a:solidFill>
                <a:effectLst>
                  <a:glow rad="139700">
                    <a:srgbClr val="00B0F0">
                      <a:alpha val="40000"/>
                    </a:srgbClr>
                  </a:glow>
                </a:effectLst>
                <a:latin typeface="Arial Black" panose="020B0A04020102020204" pitchFamily="34" charset="0"/>
                <a:cs typeface="Arial" panose="020B0604020202020204" pitchFamily="34" charset="0"/>
              </a:rPr>
              <a:t>Riego por goteo</a:t>
            </a:r>
            <a:r>
              <a:rPr lang="es-ES" sz="4900" dirty="0" smtClean="0">
                <a:solidFill>
                  <a:srgbClr val="002060"/>
                </a:solidFill>
                <a:effectLst>
                  <a:glow rad="139700">
                    <a:srgbClr val="00B0F0">
                      <a:alpha val="40000"/>
                    </a:srgbClr>
                  </a:glow>
                </a:effectLst>
                <a:latin typeface="Arial Black" panose="020B0A04020102020204" pitchFamily="34" charset="0"/>
                <a:cs typeface="Arial" panose="020B0604020202020204" pitchFamily="34" charset="0"/>
              </a:rPr>
              <a:t>.</a:t>
            </a:r>
            <a:endParaRPr lang="es-ES" sz="4900" dirty="0">
              <a:solidFill>
                <a:srgbClr val="002060"/>
              </a:solidFill>
              <a:effectLst>
                <a:glow rad="139700">
                  <a:srgbClr val="00B0F0">
                    <a:alpha val="40000"/>
                  </a:srgbClr>
                </a:glow>
              </a:effectLst>
              <a:latin typeface="Arial Black" panose="020B0A040201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596901CF-8C18-427F-AE88-91E7F7419613}"/>
              </a:ext>
            </a:extLst>
          </p:cNvPr>
          <p:cNvSpPr txBox="1">
            <a:spLocks/>
          </p:cNvSpPr>
          <p:nvPr/>
        </p:nvSpPr>
        <p:spPr>
          <a:xfrm>
            <a:off x="1734500" y="4918744"/>
            <a:ext cx="7960312" cy="709436"/>
          </a:xfrm>
          <a:prstGeom prst="rect">
            <a:avLst/>
          </a:prstGeom>
        </p:spPr>
        <p:txBody>
          <a:bodyPr vert="horz" lIns="121899" tIns="60949" rIns="121899" bIns="60949" rtlCol="0" anchor="b">
            <a:noAutofit/>
          </a:bodyPr>
          <a:lstStyle>
            <a:lvl1pPr algn="l" defTabSz="1218987" rtl="0" eaLnBrk="1" latinLnBrk="0" hangingPunct="1">
              <a:spcBef>
                <a:spcPct val="0"/>
              </a:spcBef>
              <a:buNone/>
              <a:defRPr sz="6000" b="0" kern="1200" cap="none" baseline="0">
                <a:solidFill>
                  <a:schemeClr val="tx1"/>
                </a:solidFill>
                <a:latin typeface="+mj-lt"/>
                <a:ea typeface="+mj-ea"/>
                <a:cs typeface="+mj-cs"/>
              </a:defRPr>
            </a:lvl1pPr>
          </a:lstStyle>
          <a:p>
            <a:endParaRPr lang="es-ES" sz="2800" dirty="0">
              <a:solidFill>
                <a:srgbClr val="002060"/>
              </a:solidFill>
            </a:endParaRPr>
          </a:p>
        </p:txBody>
      </p:sp>
      <p:sp>
        <p:nvSpPr>
          <p:cNvPr id="10" name="Título 1">
            <a:extLst>
              <a:ext uri="{FF2B5EF4-FFF2-40B4-BE49-F238E27FC236}">
                <a16:creationId xmlns="" xmlns:a16="http://schemas.microsoft.com/office/drawing/2014/main" id="{596901CF-8C18-427F-AE88-91E7F7419613}"/>
              </a:ext>
            </a:extLst>
          </p:cNvPr>
          <p:cNvSpPr txBox="1">
            <a:spLocks/>
          </p:cNvSpPr>
          <p:nvPr/>
        </p:nvSpPr>
        <p:spPr>
          <a:xfrm>
            <a:off x="4942284" y="5730730"/>
            <a:ext cx="2822739" cy="653983"/>
          </a:xfrm>
          <a:prstGeom prst="rect">
            <a:avLst/>
          </a:prstGeom>
        </p:spPr>
        <p:txBody>
          <a:bodyPr vert="horz" lIns="121899" tIns="60949" rIns="121899" bIns="60949" rtlCol="0" anchor="b">
            <a:noAutofit/>
          </a:bodyPr>
          <a:lstStyle>
            <a:lvl1pPr algn="l" defTabSz="1218987" rtl="0" eaLnBrk="1" latinLnBrk="0" hangingPunct="1">
              <a:spcBef>
                <a:spcPct val="0"/>
              </a:spcBef>
              <a:buNone/>
              <a:defRPr sz="6000" b="0" kern="1200" cap="none" baseline="0">
                <a:solidFill>
                  <a:schemeClr val="tx1"/>
                </a:solidFill>
                <a:latin typeface="+mj-lt"/>
                <a:ea typeface="+mj-ea"/>
                <a:cs typeface="+mj-cs"/>
              </a:defRPr>
            </a:lvl1pPr>
          </a:lstStyle>
          <a:p>
            <a:endParaRPr lang="es-E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7828" y="476672"/>
            <a:ext cx="10801200" cy="595130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342900" indent="-342900" algn="just">
              <a:lnSpc>
                <a:spcPct val="107000"/>
              </a:lnSpc>
              <a:spcAft>
                <a:spcPts val="800"/>
              </a:spcAft>
              <a:buFont typeface="Symbol" panose="05050102010706020507" pitchFamily="18" charset="2"/>
              <a:buChar char=""/>
              <a:tabLst>
                <a:tab pos="1724025" algn="l"/>
              </a:tabLst>
            </a:pPr>
            <a:r>
              <a:rPr lang="es-E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Ventajas del Riego por Goteo</a:t>
            </a:r>
            <a:endParaRPr lang="es-NI"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Mejor </a:t>
            </a:r>
            <a:r>
              <a:rPr lang="es-E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aprovechamiento de riego</a:t>
            </a:r>
            <a:endParaRPr lang="es-NI"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Aumento en la cantidad y calidad de las cosechas </a:t>
            </a:r>
            <a:endParaRPr lang="es-NI"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Reduce los problemas de  malezas, debido a la menor superficie húmeda</a:t>
            </a:r>
            <a:endParaRPr lang="es-NI"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Aplicación de fertilizantes, pesticidas y correctores con el agua de riego.</a:t>
            </a:r>
            <a:endParaRPr lang="es-NI"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 impide las labores agrícolas.</a:t>
            </a:r>
            <a:endParaRPr lang="es-NI"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Los costos de operación y mantenimiento son mínimos </a:t>
            </a:r>
            <a:r>
              <a:rPr lang="es-MX"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s-E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Rodas y Cisneros,</a:t>
            </a:r>
            <a:r>
              <a:rPr lang="es-MX"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2000).</a:t>
            </a:r>
            <a:endParaRPr lang="es-NI"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058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1804" y="476672"/>
            <a:ext cx="10945216" cy="56317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lnSpc>
                <a:spcPct val="107000"/>
              </a:lnSpc>
              <a:spcAft>
                <a:spcPts val="800"/>
              </a:spcAft>
              <a:buFont typeface="Symbol" panose="05050102010706020507" pitchFamily="18" charset="2"/>
              <a:buChar char=""/>
              <a:tabLst>
                <a:tab pos="1724025" algn="l"/>
              </a:tabLst>
            </a:pPr>
            <a:r>
              <a:rPr lang="es-ES" sz="2800" b="1" dirty="0">
                <a:latin typeface="Times New Roman" panose="02020603050405020304" pitchFamily="18" charset="0"/>
                <a:ea typeface="Calibri" panose="020F0502020204030204" pitchFamily="34" charset="0"/>
                <a:cs typeface="Times New Roman" panose="02020603050405020304" pitchFamily="18" charset="0"/>
              </a:rPr>
              <a:t>Desventajas del Riego por Goteo</a:t>
            </a: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Inversión inicial elevada. </a:t>
            </a: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Tratamiento y filtración del agua. </a:t>
            </a: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Daños de animales.</a:t>
            </a: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Se necesita riego de germinación. </a:t>
            </a: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Adquisición de repuestos. </a:t>
            </a: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Se necesita personal calificado </a:t>
            </a: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Es preciso hacer un control de la dosis de agua, fertilizante, pesticida y productos aplicados al agua de riego </a:t>
            </a:r>
            <a:r>
              <a:rPr lang="es-MX" sz="2800" dirty="0">
                <a:latin typeface="Times New Roman" panose="02020603050405020304" pitchFamily="18" charset="0"/>
                <a:ea typeface="Calibri" panose="020F0502020204030204" pitchFamily="34" charset="0"/>
                <a:cs typeface="Times New Roman" panose="02020603050405020304" pitchFamily="18" charset="0"/>
              </a:rPr>
              <a:t>(</a:t>
            </a:r>
            <a:r>
              <a:rPr lang="es-ES" sz="2800" dirty="0">
                <a:latin typeface="Times New Roman" panose="02020603050405020304" pitchFamily="18" charset="0"/>
                <a:ea typeface="Calibri" panose="020F0502020204030204" pitchFamily="34" charset="0"/>
                <a:cs typeface="Times New Roman" panose="02020603050405020304" pitchFamily="18" charset="0"/>
              </a:rPr>
              <a:t>Rodas y</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a:latin typeface="Times New Roman" panose="02020603050405020304" pitchFamily="18" charset="0"/>
                <a:ea typeface="Calibri" panose="020F0502020204030204" pitchFamily="34" charset="0"/>
                <a:cs typeface="Times New Roman" panose="02020603050405020304" pitchFamily="18" charset="0"/>
              </a:rPr>
              <a:t>Cisneros,</a:t>
            </a:r>
            <a:r>
              <a:rPr lang="es-MX" sz="2800" dirty="0">
                <a:latin typeface="Times New Roman" panose="02020603050405020304" pitchFamily="18" charset="0"/>
                <a:ea typeface="Calibri" panose="020F0502020204030204" pitchFamily="34" charset="0"/>
                <a:cs typeface="Times New Roman" panose="02020603050405020304" pitchFamily="18" charset="0"/>
              </a:rPr>
              <a:t> 2000).</a:t>
            </a:r>
            <a:endParaRPr lang="es-NI"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33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84" y="260648"/>
            <a:ext cx="9721080" cy="6480720"/>
          </a:xfrm>
          <a:prstGeom prst="rect">
            <a:avLst/>
          </a:prstGeom>
        </p:spPr>
      </p:pic>
    </p:spTree>
    <p:extLst>
      <p:ext uri="{BB962C8B-B14F-4D97-AF65-F5344CB8AC3E}">
        <p14:creationId xmlns:p14="http://schemas.microsoft.com/office/powerpoint/2010/main" val="3472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0" y="476672"/>
            <a:ext cx="8970471" cy="5980313"/>
          </a:xfrm>
          <a:prstGeom prst="rect">
            <a:avLst/>
          </a:prstGeom>
        </p:spPr>
      </p:pic>
    </p:spTree>
    <p:extLst>
      <p:ext uri="{BB962C8B-B14F-4D97-AF65-F5344CB8AC3E}">
        <p14:creationId xmlns:p14="http://schemas.microsoft.com/office/powerpoint/2010/main" val="10983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876" y="332656"/>
            <a:ext cx="9613068" cy="6408712"/>
          </a:xfrm>
          <a:prstGeom prst="rect">
            <a:avLst/>
          </a:prstGeom>
        </p:spPr>
      </p:pic>
    </p:spTree>
    <p:extLst>
      <p:ext uri="{BB962C8B-B14F-4D97-AF65-F5344CB8AC3E}">
        <p14:creationId xmlns:p14="http://schemas.microsoft.com/office/powerpoint/2010/main" val="41918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Tomate Silvestre\Tesis faraoh\DSC08080.JPG"/>
          <p:cNvPicPr>
            <a:picLocks noChangeAspect="1" noChangeArrowheads="1"/>
          </p:cNvPicPr>
          <p:nvPr/>
        </p:nvPicPr>
        <p:blipFill>
          <a:blip r:embed="rId2" cstate="print"/>
          <a:srcRect/>
          <a:stretch>
            <a:fillRect/>
          </a:stretch>
        </p:blipFill>
        <p:spPr bwMode="auto">
          <a:xfrm>
            <a:off x="1501586" y="65007"/>
            <a:ext cx="9057322" cy="6792993"/>
          </a:xfrm>
          <a:prstGeom prst="rect">
            <a:avLst/>
          </a:prstGeom>
          <a:noFill/>
        </p:spPr>
      </p:pic>
    </p:spTree>
    <p:extLst>
      <p:ext uri="{BB962C8B-B14F-4D97-AF65-F5344CB8AC3E}">
        <p14:creationId xmlns:p14="http://schemas.microsoft.com/office/powerpoint/2010/main" val="3846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3932" y="188640"/>
            <a:ext cx="9073008" cy="6552728"/>
          </a:xfrm>
          <a:prstGeom prst="rect">
            <a:avLst/>
          </a:prstGeom>
        </p:spPr>
      </p:pic>
    </p:spTree>
    <p:extLst>
      <p:ext uri="{BB962C8B-B14F-4D97-AF65-F5344CB8AC3E}">
        <p14:creationId xmlns:p14="http://schemas.microsoft.com/office/powerpoint/2010/main" val="347229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ows Photo Gallery Wallpaper"/>
          <p:cNvPicPr>
            <a:picLocks noChangeAspect="1" noChangeArrowheads="1"/>
          </p:cNvPicPr>
          <p:nvPr/>
        </p:nvPicPr>
        <p:blipFill>
          <a:blip r:embed="rId2"/>
          <a:srcRect/>
          <a:stretch>
            <a:fillRect/>
          </a:stretch>
        </p:blipFill>
        <p:spPr bwMode="auto">
          <a:xfrm>
            <a:off x="1701924" y="116632"/>
            <a:ext cx="8935322" cy="6597352"/>
          </a:xfrm>
          <a:prstGeom prst="rect">
            <a:avLst/>
          </a:prstGeom>
          <a:noFill/>
          <a:ln w="9525">
            <a:noFill/>
            <a:miter lim="800000"/>
            <a:headEnd/>
            <a:tailEnd/>
          </a:ln>
        </p:spPr>
      </p:pic>
    </p:spTree>
    <p:extLst>
      <p:ext uri="{BB962C8B-B14F-4D97-AF65-F5344CB8AC3E}">
        <p14:creationId xmlns:p14="http://schemas.microsoft.com/office/powerpoint/2010/main" val="274511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 Imagen" descr="Descripción: C:\Users\Elieta\Desktop\cosecha de agua\20150418_085534.jpg"/>
          <p:cNvPicPr/>
          <p:nvPr/>
        </p:nvPicPr>
        <p:blipFill>
          <a:blip r:embed="rId2">
            <a:extLst>
              <a:ext uri="{28A0092B-C50C-407E-A947-70E740481C1C}">
                <a14:useLocalDpi xmlns:a14="http://schemas.microsoft.com/office/drawing/2010/main" val="0"/>
              </a:ext>
            </a:extLst>
          </a:blip>
          <a:srcRect/>
          <a:stretch>
            <a:fillRect/>
          </a:stretch>
        </p:blipFill>
        <p:spPr bwMode="auto">
          <a:xfrm>
            <a:off x="2061964" y="80628"/>
            <a:ext cx="4032448" cy="3168352"/>
          </a:xfrm>
          <a:prstGeom prst="rect">
            <a:avLst/>
          </a:prstGeom>
          <a:noFill/>
          <a:ln>
            <a:noFill/>
          </a:ln>
        </p:spPr>
      </p:pic>
      <p:pic>
        <p:nvPicPr>
          <p:cNvPr id="3" name="11 Imagen" descr="Descripción: C:\Users\Elieta\Desktop\cosecha de agua\20150418_133606.jpg"/>
          <p:cNvPicPr/>
          <p:nvPr/>
        </p:nvPicPr>
        <p:blipFill>
          <a:blip r:embed="rId3">
            <a:extLst>
              <a:ext uri="{28A0092B-C50C-407E-A947-70E740481C1C}">
                <a14:useLocalDpi xmlns:a14="http://schemas.microsoft.com/office/drawing/2010/main" val="0"/>
              </a:ext>
            </a:extLst>
          </a:blip>
          <a:srcRect/>
          <a:stretch>
            <a:fillRect/>
          </a:stretch>
        </p:blipFill>
        <p:spPr bwMode="auto">
          <a:xfrm>
            <a:off x="6094412" y="83952"/>
            <a:ext cx="4032448" cy="3168352"/>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1917948" y="3501008"/>
            <a:ext cx="8352928" cy="3168352"/>
          </a:xfrm>
          <a:prstGeom prst="rect">
            <a:avLst/>
          </a:prstGeom>
          <a:noFill/>
          <a:ln>
            <a:noFill/>
          </a:ln>
        </p:spPr>
      </p:pic>
    </p:spTree>
    <p:extLst>
      <p:ext uri="{BB962C8B-B14F-4D97-AF65-F5344CB8AC3E}">
        <p14:creationId xmlns:p14="http://schemas.microsoft.com/office/powerpoint/2010/main" val="371992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thumb/b/b4/Irrigation_dripper.jpg/250px-Irrigation_dri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956" y="116632"/>
            <a:ext cx="376312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grohuerto.com/wp-content/uploads/2014/06/goteo-350x28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404" y="104404"/>
            <a:ext cx="3763128"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auladeagricultura.wikispaces.com/file/view/17223_06_06_riego_por_goteo.jpg/451125446/17223_06_06_riego_por_got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958" y="2802497"/>
            <a:ext cx="3763127" cy="41044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agro-tecnologia-tropical.com/fs_files/user_img/distribuci%C3%B3n%20del%20agua%20en%20el%20suelo%20por%20botones%20de%20gote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742" y="2826026"/>
            <a:ext cx="4452371" cy="403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9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rtlCol="0"/>
          <a:lstStyle/>
          <a:p>
            <a:pPr rtl="0"/>
            <a:r>
              <a:rPr lang="es-ES" dirty="0"/>
              <a:t>Contenido</a:t>
            </a:r>
          </a:p>
        </p:txBody>
      </p:sp>
      <p:sp>
        <p:nvSpPr>
          <p:cNvPr id="6" name="Marcador de contenido 5"/>
          <p:cNvSpPr>
            <a:spLocks noGrp="1"/>
          </p:cNvSpPr>
          <p:nvPr>
            <p:ph idx="1"/>
          </p:nvPr>
        </p:nvSpPr>
        <p:spPr/>
        <p:txBody>
          <a:bodyPr rtlCol="0">
            <a:normAutofit/>
          </a:bodyPr>
          <a:lstStyle/>
          <a:p>
            <a:pPr rtl="0">
              <a:lnSpc>
                <a:spcPct val="110000"/>
              </a:lnSpc>
              <a:spcBef>
                <a:spcPts val="0"/>
              </a:spcBef>
            </a:pPr>
            <a:r>
              <a:rPr lang="es-ES" sz="2400" dirty="0" smtClean="0"/>
              <a:t>Evapotranspiración.</a:t>
            </a:r>
          </a:p>
          <a:p>
            <a:pPr rtl="0">
              <a:lnSpc>
                <a:spcPct val="110000"/>
              </a:lnSpc>
              <a:spcBef>
                <a:spcPts val="0"/>
              </a:spcBef>
            </a:pPr>
            <a:r>
              <a:rPr lang="es-ES" sz="2400" dirty="0" smtClean="0"/>
              <a:t>Riego por goteo</a:t>
            </a:r>
          </a:p>
          <a:p>
            <a:pPr rtl="0">
              <a:lnSpc>
                <a:spcPct val="110000"/>
              </a:lnSpc>
              <a:spcBef>
                <a:spcPts val="0"/>
              </a:spcBef>
            </a:pPr>
            <a:endParaRPr lang="es-ES" sz="2400" dirty="0"/>
          </a:p>
          <a:p>
            <a:pPr rtl="0">
              <a:lnSpc>
                <a:spcPct val="110000"/>
              </a:lnSpc>
              <a:spcBef>
                <a:spcPts val="0"/>
              </a:spcBef>
            </a:pPr>
            <a:endParaRPr lang="es-ES" sz="2400" dirty="0"/>
          </a:p>
        </p:txBody>
      </p:sp>
    </p:spTree>
    <p:extLst>
      <p:ext uri="{BB962C8B-B14F-4D97-AF65-F5344CB8AC3E}">
        <p14:creationId xmlns:p14="http://schemas.microsoft.com/office/powerpoint/2010/main" val="200091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989" y="332656"/>
            <a:ext cx="8005943" cy="591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86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4942285" y="692697"/>
            <a:ext cx="5435663" cy="646331"/>
          </a:xfrm>
          <a:prstGeom prst="rect">
            <a:avLst/>
          </a:prstGeom>
          <a:solidFill>
            <a:schemeClr val="bg1"/>
          </a:solidFill>
          <a:ln w="9525">
            <a:noFill/>
            <a:miter lim="800000"/>
            <a:headEnd/>
            <a:tailEnd/>
          </a:ln>
        </p:spPr>
        <p:txBody>
          <a:bodyPr wrap="square">
            <a:spAutoFit/>
          </a:bodyPr>
          <a:lstStyle/>
          <a:p>
            <a:pPr algn="just"/>
            <a:r>
              <a:rPr lang="es-ES" sz="3600" b="1" dirty="0">
                <a:solidFill>
                  <a:srgbClr val="0070C0"/>
                </a:solidFill>
              </a:rPr>
              <a:t>Riego por Goteo </a:t>
            </a:r>
            <a:endParaRPr lang="es-NI" sz="3600" dirty="0">
              <a:solidFill>
                <a:srgbClr val="0070C0"/>
              </a:solidFill>
            </a:endParaRPr>
          </a:p>
        </p:txBody>
      </p:sp>
      <p:pic>
        <p:nvPicPr>
          <p:cNvPr id="5" name="Imagen 4"/>
          <p:cNvPicPr>
            <a:picLocks noChangeAspect="1"/>
          </p:cNvPicPr>
          <p:nvPr/>
        </p:nvPicPr>
        <p:blipFill>
          <a:blip r:embed="rId2"/>
          <a:stretch>
            <a:fillRect/>
          </a:stretch>
        </p:blipFill>
        <p:spPr>
          <a:xfrm>
            <a:off x="1629916" y="1412776"/>
            <a:ext cx="3600400" cy="4732018"/>
          </a:xfrm>
          <a:prstGeom prst="rect">
            <a:avLst/>
          </a:prstGeom>
        </p:spPr>
      </p:pic>
      <p:pic>
        <p:nvPicPr>
          <p:cNvPr id="6" name="Imagen 5"/>
          <p:cNvPicPr>
            <a:picLocks noChangeAspect="1"/>
          </p:cNvPicPr>
          <p:nvPr/>
        </p:nvPicPr>
        <p:blipFill rotWithShape="1">
          <a:blip r:embed="rId3"/>
          <a:srcRect l="4581" t="9524" r="5424" b="9524"/>
          <a:stretch/>
        </p:blipFill>
        <p:spPr>
          <a:xfrm>
            <a:off x="5266319" y="1844824"/>
            <a:ext cx="5491650" cy="2808312"/>
          </a:xfrm>
          <a:prstGeom prst="rect">
            <a:avLst/>
          </a:prstGeom>
        </p:spPr>
      </p:pic>
    </p:spTree>
    <p:extLst>
      <p:ext uri="{BB962C8B-B14F-4D97-AF65-F5344CB8AC3E}">
        <p14:creationId xmlns:p14="http://schemas.microsoft.com/office/powerpoint/2010/main" val="391696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ubtítulo 2">
                <a:extLst>
                  <a:ext uri="{FF2B5EF4-FFF2-40B4-BE49-F238E27FC236}">
                    <a16:creationId xmlns="" xmlns:wpc="http://schemas.microsoft.com/office/word/2010/wordprocessingCanvas" xmlns:cx="http://schemas.microsoft.com/office/drawing/2014/chartex"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DB02966C-B843-45C3-8D91-F0441CDFC67A}"/>
                  </a:ext>
                </a:extLst>
              </p:cNvPr>
              <p:cNvSpPr>
                <a:spLocks noGrp="1"/>
              </p:cNvSpPr>
              <p:nvPr/>
            </p:nvSpPr>
            <p:spPr>
              <a:xfrm>
                <a:off x="261764" y="908720"/>
                <a:ext cx="11089232" cy="5688632"/>
              </a:xfrm>
              <a:prstGeom prst="rect">
                <a:avLst/>
              </a:prstGeom>
              <a:ln w="3175">
                <a:solidFill>
                  <a:schemeClr val="tx1"/>
                </a:solidFill>
              </a:ln>
            </p:spPr>
            <p:txBody>
              <a:bodyPr vert="horz" wrap="square" lIns="91440" tIns="45720" rIns="91440" bIns="45720" rtlCol="0">
                <a:noAutofit/>
              </a:bodyPr>
              <a:lstStyle/>
              <a:p>
                <a:pPr algn="ctr">
                  <a:lnSpc>
                    <a:spcPct val="115000"/>
                  </a:lnSpc>
                  <a:spcBef>
                    <a:spcPts val="1000"/>
                  </a:spcBef>
                  <a:spcAft>
                    <a:spcPts val="0"/>
                  </a:spcAft>
                </a:pPr>
                <a:endParaRPr lang="es-NI" sz="28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000"/>
                  </a:spcBef>
                  <a:spcAft>
                    <a:spcPts val="0"/>
                  </a:spcAft>
                </a:pPr>
                <a:r>
                  <a:rPr lang="es-NI" sz="28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Lámina </a:t>
                </a:r>
                <a:r>
                  <a:rPr lang="es-NI" sz="2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bruta de riego (L</a:t>
                </a:r>
                <a:r>
                  <a:rPr lang="es-NI" sz="2800" b="1" kern="12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r>
                  <a:rPr lang="es-NI" sz="2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NI"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000"/>
                  </a:spcBef>
                  <a:spcAft>
                    <a:spcPts val="0"/>
                  </a:spcAft>
                </a:pPr>
                <a:r>
                  <a:rPr lang="es-NI" sz="2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Evtp</a:t>
                </a:r>
                <a:r>
                  <a:rPr lang="es-NI"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(promedio) = 5 mm/día   </a:t>
                </a:r>
                <a:endParaRPr lang="es-NI"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000"/>
                  </a:spcBef>
                  <a:spcAft>
                    <a:spcPts val="0"/>
                  </a:spcAft>
                </a:pPr>
                <a:r>
                  <a:rPr lang="es-NI" sz="2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Ln</a:t>
                </a:r>
                <a:r>
                  <a:rPr lang="es-NI"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s-NI" sz="2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Evtp</a:t>
                </a:r>
                <a:endParaRPr lang="es-NI"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NI" sz="2800" i="1">
                              <a:effectLst/>
                              <a:latin typeface="Cambria Math"/>
                              <a:ea typeface="Times New Roman" panose="02020603050405020304" pitchFamily="18" charset="0"/>
                            </a:rPr>
                          </m:ctrlPr>
                        </m:sSubPr>
                        <m:e>
                          <m:r>
                            <a:rPr lang="es-NI" sz="2800" i="1">
                              <a:effectLst/>
                              <a:latin typeface="Cambria Math" panose="02040503050406030204" pitchFamily="18" charset="0"/>
                              <a:ea typeface="Times New Roman" panose="02020603050405020304" pitchFamily="18" charset="0"/>
                            </a:rPr>
                            <m:t>𝐿</m:t>
                          </m:r>
                        </m:e>
                        <m:sub>
                          <m:r>
                            <a:rPr lang="es-NI" sz="2800" i="1">
                              <a:effectLst/>
                              <a:latin typeface="Cambria Math" panose="02040503050406030204" pitchFamily="18" charset="0"/>
                              <a:ea typeface="Times New Roman" panose="02020603050405020304" pitchFamily="18" charset="0"/>
                            </a:rPr>
                            <m:t>𝑏</m:t>
                          </m:r>
                        </m:sub>
                      </m:sSub>
                      <m:r>
                        <a:rPr lang="es-NI" sz="2800" i="1">
                          <a:effectLst/>
                          <a:latin typeface="Cambria Math" panose="02040503050406030204" pitchFamily="18" charset="0"/>
                          <a:ea typeface="Times New Roman" panose="02020603050405020304" pitchFamily="18" charset="0"/>
                        </a:rPr>
                        <m:t>=</m:t>
                      </m:r>
                      <m:f>
                        <m:fPr>
                          <m:ctrlPr>
                            <a:rPr lang="es-NI" sz="2800" i="1">
                              <a:effectLst/>
                              <a:latin typeface="Cambria Math"/>
                              <a:ea typeface="Times New Roman" panose="02020603050405020304" pitchFamily="18" charset="0"/>
                            </a:rPr>
                          </m:ctrlPr>
                        </m:fPr>
                        <m:num>
                          <m:r>
                            <a:rPr lang="es-NI" sz="2800" i="1">
                              <a:effectLst/>
                              <a:latin typeface="Cambria Math" panose="02040503050406030204" pitchFamily="18" charset="0"/>
                              <a:ea typeface="Times New Roman" panose="02020603050405020304" pitchFamily="18" charset="0"/>
                            </a:rPr>
                            <m:t>𝐿𝑛</m:t>
                          </m:r>
                        </m:num>
                        <m:den>
                          <m:r>
                            <a:rPr lang="es-NI" sz="2800" i="1">
                              <a:effectLst/>
                              <a:latin typeface="Cambria Math" panose="02040503050406030204" pitchFamily="18" charset="0"/>
                              <a:ea typeface="Times New Roman" panose="02020603050405020304" pitchFamily="18" charset="0"/>
                            </a:rPr>
                            <m:t>𝐸𝑎</m:t>
                          </m:r>
                        </m:den>
                      </m:f>
                    </m:oMath>
                  </m:oMathPara>
                </a14:m>
                <a:endParaRPr lang="es-NI"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1000"/>
                  </a:spcBef>
                  <a:spcAft>
                    <a:spcPts val="0"/>
                  </a:spcAft>
                </a:pPr>
                <a:r>
                  <a:rPr lang="es-NI" sz="28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NI" sz="2800" i="1">
                              <a:effectLst/>
                              <a:latin typeface="Cambria Math"/>
                              <a:ea typeface="Times New Roman" panose="02020603050405020304" pitchFamily="18" charset="0"/>
                              <a:cs typeface="Times New Roman" panose="02020603050405020304" pitchFamily="18" charset="0"/>
                            </a:rPr>
                          </m:ctrlPr>
                        </m:sSubPr>
                        <m:e>
                          <m:r>
                            <a:rPr lang="es-ES" sz="2800" i="1">
                              <a:effectLst/>
                              <a:latin typeface="Cambria Math" panose="02040503050406030204" pitchFamily="18" charset="0"/>
                              <a:ea typeface="Calibri" panose="020F0502020204030204" pitchFamily="34" charset="0"/>
                            </a:rPr>
                            <m:t>𝐿</m:t>
                          </m:r>
                        </m:e>
                        <m:sub>
                          <m:r>
                            <a:rPr lang="es-ES" sz="2800" i="1">
                              <a:effectLst/>
                              <a:latin typeface="Cambria Math" panose="02040503050406030204" pitchFamily="18" charset="0"/>
                              <a:ea typeface="Calibri" panose="020F0502020204030204" pitchFamily="34" charset="0"/>
                            </a:rPr>
                            <m:t>𝑏</m:t>
                          </m:r>
                        </m:sub>
                      </m:sSub>
                      <m:r>
                        <a:rPr lang="es-ES" sz="2800" i="1">
                          <a:effectLst/>
                          <a:latin typeface="Cambria Math" panose="02040503050406030204" pitchFamily="18" charset="0"/>
                          <a:ea typeface="Calibri" panose="020F0502020204030204" pitchFamily="34" charset="0"/>
                        </a:rPr>
                        <m:t>=</m:t>
                      </m:r>
                      <m:f>
                        <m:fPr>
                          <m:ctrlPr>
                            <a:rPr lang="es-NI" sz="2800" i="1">
                              <a:effectLst/>
                              <a:latin typeface="Cambria Math"/>
                              <a:ea typeface="Times New Roman" panose="02020603050405020304" pitchFamily="18" charset="0"/>
                              <a:cs typeface="Times New Roman" panose="02020603050405020304" pitchFamily="18" charset="0"/>
                            </a:rPr>
                          </m:ctrlPr>
                        </m:fPr>
                        <m:num>
                          <m:r>
                            <a:rPr lang="es-ES" sz="2800" i="1">
                              <a:effectLst/>
                              <a:latin typeface="Cambria Math" panose="02040503050406030204" pitchFamily="18" charset="0"/>
                              <a:ea typeface="Calibri" panose="020F0502020204030204" pitchFamily="34" charset="0"/>
                            </a:rPr>
                            <m:t>5 </m:t>
                          </m:r>
                          <m:r>
                            <a:rPr lang="es-ES" sz="2800" i="1">
                              <a:effectLst/>
                              <a:latin typeface="Cambria Math" panose="02040503050406030204" pitchFamily="18" charset="0"/>
                              <a:ea typeface="Calibri" panose="020F0502020204030204" pitchFamily="34" charset="0"/>
                            </a:rPr>
                            <m:t>𝑚𝑚</m:t>
                          </m:r>
                          <m:r>
                            <a:rPr lang="es-ES" sz="2800" i="1">
                              <a:effectLst/>
                              <a:latin typeface="Cambria Math" panose="02040503050406030204" pitchFamily="18" charset="0"/>
                              <a:ea typeface="Calibri" panose="020F0502020204030204" pitchFamily="34" charset="0"/>
                            </a:rPr>
                            <m:t>/</m:t>
                          </m:r>
                          <m:r>
                            <a:rPr lang="es-ES" sz="2800" i="1">
                              <a:effectLst/>
                              <a:latin typeface="Cambria Math" panose="02040503050406030204" pitchFamily="18" charset="0"/>
                              <a:ea typeface="Calibri" panose="020F0502020204030204" pitchFamily="34" charset="0"/>
                            </a:rPr>
                            <m:t>𝑑</m:t>
                          </m:r>
                          <m:r>
                            <a:rPr lang="es-ES" sz="2800" i="1">
                              <a:effectLst/>
                              <a:latin typeface="Cambria Math" panose="02040503050406030204" pitchFamily="18" charset="0"/>
                              <a:ea typeface="Calibri" panose="020F0502020204030204" pitchFamily="34" charset="0"/>
                            </a:rPr>
                            <m:t>í</m:t>
                          </m:r>
                          <m:r>
                            <a:rPr lang="es-ES" sz="2800" i="1">
                              <a:effectLst/>
                              <a:latin typeface="Cambria Math" panose="02040503050406030204" pitchFamily="18" charset="0"/>
                              <a:ea typeface="Calibri" panose="020F0502020204030204" pitchFamily="34" charset="0"/>
                            </a:rPr>
                            <m:t>𝑎</m:t>
                          </m:r>
                        </m:num>
                        <m:den>
                          <m:r>
                            <a:rPr lang="es-ES" sz="2800" i="1">
                              <a:effectLst/>
                              <a:latin typeface="Cambria Math" panose="02040503050406030204" pitchFamily="18" charset="0"/>
                              <a:ea typeface="Calibri" panose="020F0502020204030204" pitchFamily="34" charset="0"/>
                            </a:rPr>
                            <m:t>0.9</m:t>
                          </m:r>
                        </m:den>
                      </m:f>
                      <m:r>
                        <a:rPr lang="es-ES" sz="2800" i="1">
                          <a:effectLst/>
                          <a:latin typeface="Cambria Math" panose="02040503050406030204" pitchFamily="18" charset="0"/>
                          <a:ea typeface="Calibri" panose="020F0502020204030204" pitchFamily="34" charset="0"/>
                        </a:rPr>
                        <m:t> ; </m:t>
                      </m:r>
                      <m:sSub>
                        <m:sSubPr>
                          <m:ctrlPr>
                            <a:rPr lang="es-NI" sz="2800" i="1">
                              <a:effectLst/>
                              <a:latin typeface="Cambria Math"/>
                              <a:ea typeface="Times New Roman" panose="02020603050405020304" pitchFamily="18" charset="0"/>
                              <a:cs typeface="Times New Roman" panose="02020603050405020304" pitchFamily="18" charset="0"/>
                            </a:rPr>
                          </m:ctrlPr>
                        </m:sSubPr>
                        <m:e>
                          <m:r>
                            <a:rPr lang="es-ES" sz="2800" i="1">
                              <a:effectLst/>
                              <a:latin typeface="Cambria Math" panose="02040503050406030204" pitchFamily="18" charset="0"/>
                              <a:ea typeface="Calibri" panose="020F0502020204030204" pitchFamily="34" charset="0"/>
                            </a:rPr>
                            <m:t>𝐿</m:t>
                          </m:r>
                        </m:e>
                        <m:sub>
                          <m:r>
                            <a:rPr lang="es-ES" sz="2800" i="1">
                              <a:effectLst/>
                              <a:latin typeface="Cambria Math" panose="02040503050406030204" pitchFamily="18" charset="0"/>
                              <a:ea typeface="Calibri" panose="020F0502020204030204" pitchFamily="34" charset="0"/>
                            </a:rPr>
                            <m:t>𝑏</m:t>
                          </m:r>
                        </m:sub>
                      </m:sSub>
                      <m:r>
                        <a:rPr lang="es-ES" sz="2800" i="1">
                          <a:effectLst/>
                          <a:latin typeface="Cambria Math" panose="02040503050406030204" pitchFamily="18" charset="0"/>
                          <a:ea typeface="Calibri" panose="020F0502020204030204" pitchFamily="34" charset="0"/>
                        </a:rPr>
                        <m:t>=5.56 </m:t>
                      </m:r>
                      <m:r>
                        <a:rPr lang="es-ES" sz="2800" i="1">
                          <a:effectLst/>
                          <a:latin typeface="Cambria Math" panose="02040503050406030204" pitchFamily="18" charset="0"/>
                          <a:ea typeface="Calibri" panose="020F0502020204030204" pitchFamily="34" charset="0"/>
                        </a:rPr>
                        <m:t>𝑚𝑚</m:t>
                      </m:r>
                      <m:r>
                        <a:rPr lang="es-ES" sz="2800" i="1">
                          <a:effectLst/>
                          <a:latin typeface="Cambria Math" panose="02040503050406030204" pitchFamily="18" charset="0"/>
                          <a:ea typeface="Calibri" panose="020F0502020204030204" pitchFamily="34" charset="0"/>
                        </a:rPr>
                        <m:t>/</m:t>
                      </m:r>
                      <m:r>
                        <a:rPr lang="es-ES" sz="2800" i="1">
                          <a:effectLst/>
                          <a:latin typeface="Cambria Math" panose="02040503050406030204" pitchFamily="18" charset="0"/>
                          <a:ea typeface="Calibri" panose="020F0502020204030204" pitchFamily="34" charset="0"/>
                        </a:rPr>
                        <m:t>𝑑</m:t>
                      </m:r>
                      <m:r>
                        <a:rPr lang="es-ES" sz="2800" i="1">
                          <a:effectLst/>
                          <a:latin typeface="Cambria Math" panose="02040503050406030204" pitchFamily="18" charset="0"/>
                          <a:ea typeface="Calibri" panose="020F0502020204030204" pitchFamily="34" charset="0"/>
                        </a:rPr>
                        <m:t>í</m:t>
                      </m:r>
                      <m:r>
                        <a:rPr lang="es-ES" sz="2800" i="1">
                          <a:effectLst/>
                          <a:latin typeface="Cambria Math" panose="02040503050406030204" pitchFamily="18" charset="0"/>
                          <a:ea typeface="Calibri" panose="020F0502020204030204" pitchFamily="34" charset="0"/>
                        </a:rPr>
                        <m:t>𝑎</m:t>
                      </m:r>
                    </m:oMath>
                  </m:oMathPara>
                </a14:m>
                <a:endParaRPr lang="es-NI"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2800" b="1" kern="1200" dirty="0">
                    <a:solidFill>
                      <a:srgbClr val="000000"/>
                    </a:solidFill>
                    <a:effectLst/>
                    <a:latin typeface="Arial" panose="020B0604020202020204" pitchFamily="34" charset="0"/>
                    <a:cs typeface="Arial" panose="020B0604020202020204" pitchFamily="34" charset="0"/>
                  </a:rPr>
                  <a:t> </a:t>
                </a:r>
                <a:endParaRPr lang="es-NI"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2800" b="1" kern="1200" dirty="0">
                    <a:solidFill>
                      <a:srgbClr val="000000"/>
                    </a:solidFill>
                    <a:effectLst/>
                    <a:latin typeface="Arial" panose="020B0604020202020204" pitchFamily="34" charset="0"/>
                    <a:cs typeface="Arial" panose="020B0604020202020204" pitchFamily="34" charset="0"/>
                  </a:rPr>
                  <a:t> </a:t>
                </a:r>
                <a:endParaRPr lang="es-NI"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2800" kern="1200" dirty="0">
                    <a:solidFill>
                      <a:srgbClr val="000000"/>
                    </a:solidFill>
                    <a:effectLst/>
                    <a:latin typeface="Arial" panose="020B0604020202020204" pitchFamily="34" charset="0"/>
                    <a:cs typeface="Arial" panose="020B0604020202020204" pitchFamily="34" charset="0"/>
                  </a:rPr>
                  <a:t> </a:t>
                </a:r>
                <a:endParaRPr lang="es-NI" sz="2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Subtítulo 2">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cx="http://schemas.microsoft.com/office/drawing/2014/chartex" xmlns:wpc="http://schemas.microsoft.com/office/word/2010/wordprocessingCanvas" xmlns="" xmlns:a14="http://schemas.microsoft.com/office/drawing/2010/main" id="{DB02966C-B843-45C3-8D91-F0441CDFC67A}"/>
                  </a:ext>
                </a:extLst>
              </p:cNvPr>
              <p:cNvSpPr>
                <a:spLocks noGrp="1" noRot="1" noChangeAspect="1" noMove="1" noResize="1" noEditPoints="1" noAdjustHandles="1" noChangeArrowheads="1" noChangeShapeType="1" noTextEdit="1"/>
              </p:cNvSpPr>
              <p:nvPr/>
            </p:nvSpPr>
            <p:spPr>
              <a:xfrm>
                <a:off x="261764" y="908720"/>
                <a:ext cx="11089232" cy="5688632"/>
              </a:xfrm>
              <a:prstGeom prst="rect">
                <a:avLst/>
              </a:prstGeom>
              <a:blipFill rotWithShape="0">
                <a:blip r:embed="rId2"/>
                <a:stretch>
                  <a:fillRect/>
                </a:stretch>
              </a:blipFill>
              <a:ln w="3175">
                <a:solidFill>
                  <a:schemeClr val="tx1"/>
                </a:solidFill>
              </a:ln>
            </p:spPr>
            <p:txBody>
              <a:bodyPr/>
              <a:lstStyle/>
              <a:p>
                <a:r>
                  <a:rPr lang="es-NI">
                    <a:noFill/>
                  </a:rPr>
                  <a:t> </a:t>
                </a:r>
              </a:p>
            </p:txBody>
          </p:sp>
        </mc:Fallback>
      </mc:AlternateContent>
    </p:spTree>
    <p:extLst>
      <p:ext uri="{BB962C8B-B14F-4D97-AF65-F5344CB8AC3E}">
        <p14:creationId xmlns:p14="http://schemas.microsoft.com/office/powerpoint/2010/main" val="27852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mc="http://schemas.openxmlformats.org/markup-compatibility/2006" xmlns:a14="http://schemas.microsoft.com/office/drawing/2010/main" xmlns="" xmlns:wpc="http://schemas.microsoft.com/office/word/2010/wordprocessingCanvas" xmlns:cx="http://schemas.microsoft.com/office/drawing/2014/chartex"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DB02966C-B843-45C3-8D91-F0441CDFC67A}"/>
              </a:ext>
            </a:extLst>
          </p:cNvPr>
          <p:cNvSpPr>
            <a:spLocks noGrp="1"/>
          </p:cNvSpPr>
          <p:nvPr/>
        </p:nvSpPr>
        <p:spPr>
          <a:xfrm>
            <a:off x="837828" y="692696"/>
            <a:ext cx="11017224" cy="5904657"/>
          </a:xfrm>
          <a:prstGeom prst="rect">
            <a:avLst/>
          </a:prstGeom>
          <a:ln w="3175">
            <a:solidFill>
              <a:schemeClr val="tx1"/>
            </a:solidFill>
          </a:ln>
        </p:spPr>
        <p:txBody>
          <a:bodyPr vert="horz" wrap="square" lIns="91440" tIns="45720" rIns="91440" bIns="45720" rtlCol="0">
            <a:noAutofit/>
          </a:bodyPr>
          <a:lstStyle/>
          <a:p>
            <a:pPr algn="ctr">
              <a:lnSpc>
                <a:spcPct val="115000"/>
              </a:lnSpc>
              <a:spcBef>
                <a:spcPts val="600"/>
              </a:spcBef>
              <a:spcAft>
                <a:spcPts val="0"/>
              </a:spcAft>
            </a:pPr>
            <a:r>
              <a:rPr lang="es-NI" sz="3600" b="1" kern="1200" dirty="0">
                <a:solidFill>
                  <a:srgbClr val="000000"/>
                </a:solidFill>
                <a:effectLst/>
                <a:latin typeface="Arial" panose="020B0604020202020204" pitchFamily="34" charset="0"/>
                <a:cs typeface="Arial" panose="020B0604020202020204" pitchFamily="34" charset="0"/>
              </a:rPr>
              <a:t>  </a:t>
            </a:r>
            <a:r>
              <a:rPr lang="es-NI" sz="3600" b="1" kern="1200" dirty="0" smtClean="0">
                <a:solidFill>
                  <a:srgbClr val="000000"/>
                </a:solidFill>
                <a:effectLst/>
                <a:latin typeface="Arial" panose="020B0604020202020204" pitchFamily="34" charset="0"/>
                <a:cs typeface="Arial" panose="020B0604020202020204" pitchFamily="34" charset="0"/>
              </a:rPr>
              <a:t>Necesidad </a:t>
            </a:r>
            <a:r>
              <a:rPr lang="es-NI" sz="3600" b="1" kern="1200" dirty="0">
                <a:solidFill>
                  <a:srgbClr val="000000"/>
                </a:solidFill>
                <a:effectLst/>
                <a:latin typeface="Arial" panose="020B0604020202020204" pitchFamily="34" charset="0"/>
                <a:cs typeface="Arial" panose="020B0604020202020204" pitchFamily="34" charset="0"/>
              </a:rPr>
              <a:t>bruta del cultivo (N</a:t>
            </a:r>
            <a:r>
              <a:rPr lang="es-NI" sz="3600" b="1" kern="1200" baseline="-25000" dirty="0">
                <a:solidFill>
                  <a:srgbClr val="000000"/>
                </a:solidFill>
                <a:effectLst/>
                <a:latin typeface="Arial" panose="020B0604020202020204" pitchFamily="34" charset="0"/>
                <a:cs typeface="Arial" panose="020B0604020202020204" pitchFamily="34" charset="0"/>
              </a:rPr>
              <a:t>b</a:t>
            </a:r>
            <a:r>
              <a:rPr lang="es-NI" sz="3600" b="1" kern="1200" dirty="0">
                <a:solidFill>
                  <a:srgbClr val="000000"/>
                </a:solidFill>
                <a:effectLst/>
                <a:latin typeface="Arial" panose="020B0604020202020204" pitchFamily="34" charset="0"/>
                <a:cs typeface="Arial" panose="020B0604020202020204" pitchFamily="34" charset="0"/>
              </a:rPr>
              <a:t>)</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3600" kern="1200" dirty="0">
                <a:solidFill>
                  <a:srgbClr val="000000"/>
                </a:solidFill>
                <a:effectLst/>
                <a:latin typeface="Arial" panose="020B0604020202020204" pitchFamily="34" charset="0"/>
                <a:cs typeface="Arial" panose="020B0604020202020204" pitchFamily="34" charset="0"/>
              </a:rPr>
              <a:t>N</a:t>
            </a:r>
            <a:r>
              <a:rPr lang="es-NI" sz="3600" kern="1200" baseline="-25000" dirty="0">
                <a:solidFill>
                  <a:srgbClr val="000000"/>
                </a:solidFill>
                <a:effectLst/>
                <a:latin typeface="Arial" panose="020B0604020202020204" pitchFamily="34" charset="0"/>
                <a:cs typeface="Arial" panose="020B0604020202020204" pitchFamily="34" charset="0"/>
              </a:rPr>
              <a:t>b</a:t>
            </a:r>
            <a:r>
              <a:rPr lang="es-NI" sz="3600" b="1" kern="1200" dirty="0">
                <a:solidFill>
                  <a:srgbClr val="000000"/>
                </a:solidFill>
                <a:effectLst/>
                <a:latin typeface="Arial" panose="020B0604020202020204" pitchFamily="34" charset="0"/>
                <a:cs typeface="Arial" panose="020B0604020202020204" pitchFamily="34" charset="0"/>
              </a:rPr>
              <a:t> = </a:t>
            </a:r>
            <a:r>
              <a:rPr lang="es-NI" sz="3600" kern="1200" dirty="0">
                <a:solidFill>
                  <a:srgbClr val="000000"/>
                </a:solidFill>
                <a:effectLst/>
                <a:latin typeface="Arial" panose="020B0604020202020204" pitchFamily="34" charset="0"/>
                <a:cs typeface="Arial" panose="020B0604020202020204" pitchFamily="34" charset="0"/>
              </a:rPr>
              <a:t>L</a:t>
            </a:r>
            <a:r>
              <a:rPr lang="es-NI" sz="3600" kern="1200" baseline="-25000" dirty="0">
                <a:solidFill>
                  <a:srgbClr val="000000"/>
                </a:solidFill>
                <a:effectLst/>
                <a:latin typeface="Arial" panose="020B0604020202020204" pitchFamily="34" charset="0"/>
                <a:cs typeface="Arial" panose="020B0604020202020204" pitchFamily="34" charset="0"/>
              </a:rPr>
              <a:t>b</a:t>
            </a:r>
            <a:r>
              <a:rPr lang="es-NI" sz="3600" kern="1200" dirty="0">
                <a:solidFill>
                  <a:srgbClr val="000000"/>
                </a:solidFill>
                <a:effectLst/>
                <a:latin typeface="Arial" panose="020B0604020202020204" pitchFamily="34" charset="0"/>
                <a:cs typeface="Arial" panose="020B0604020202020204" pitchFamily="34" charset="0"/>
              </a:rPr>
              <a:t>*</a:t>
            </a:r>
            <a:r>
              <a:rPr lang="es-NI" sz="3600" kern="1200" dirty="0" err="1">
                <a:solidFill>
                  <a:srgbClr val="000000"/>
                </a:solidFill>
                <a:effectLst/>
                <a:latin typeface="Arial" panose="020B0604020202020204" pitchFamily="34" charset="0"/>
                <a:cs typeface="Arial" panose="020B0604020202020204" pitchFamily="34" charset="0"/>
              </a:rPr>
              <a:t>Mp</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3600" kern="1200" dirty="0" err="1" smtClean="0">
                <a:solidFill>
                  <a:srgbClr val="000000"/>
                </a:solidFill>
                <a:effectLst/>
                <a:latin typeface="Arial" panose="020B0604020202020204" pitchFamily="34" charset="0"/>
                <a:cs typeface="Arial" panose="020B0604020202020204" pitchFamily="34" charset="0"/>
              </a:rPr>
              <a:t>Mp</a:t>
            </a:r>
            <a:r>
              <a:rPr lang="es-NI" sz="3600" kern="1200" dirty="0" smtClean="0">
                <a:solidFill>
                  <a:srgbClr val="000000"/>
                </a:solidFill>
                <a:effectLst/>
                <a:latin typeface="Arial" panose="020B0604020202020204" pitchFamily="34" charset="0"/>
                <a:cs typeface="Arial" panose="020B0604020202020204" pitchFamily="34" charset="0"/>
              </a:rPr>
              <a:t>= marco de plantación, distancia entre plantas por distancia entre surcos.</a:t>
            </a:r>
          </a:p>
          <a:p>
            <a:pPr algn="ctr">
              <a:lnSpc>
                <a:spcPct val="115000"/>
              </a:lnSpc>
              <a:spcBef>
                <a:spcPts val="600"/>
              </a:spcBef>
              <a:spcAft>
                <a:spcPts val="0"/>
              </a:spcAft>
            </a:pPr>
            <a:r>
              <a:rPr lang="es-NI" sz="3600" dirty="0" smtClean="0">
                <a:solidFill>
                  <a:srgbClr val="000000"/>
                </a:solidFill>
                <a:latin typeface="Arial" panose="020B0604020202020204" pitchFamily="34" charset="0"/>
                <a:cs typeface="Arial" panose="020B0604020202020204" pitchFamily="34" charset="0"/>
              </a:rPr>
              <a:t>Cultivo: Maíz</a:t>
            </a:r>
          </a:p>
          <a:p>
            <a:pPr algn="ctr">
              <a:lnSpc>
                <a:spcPct val="115000"/>
              </a:lnSpc>
              <a:spcBef>
                <a:spcPts val="600"/>
              </a:spcBef>
              <a:spcAft>
                <a:spcPts val="0"/>
              </a:spcAft>
            </a:pPr>
            <a:r>
              <a:rPr lang="es-NI" sz="3600" kern="1200" dirty="0" smtClean="0">
                <a:solidFill>
                  <a:srgbClr val="000000"/>
                </a:solidFill>
                <a:effectLst/>
                <a:latin typeface="Arial" panose="020B0604020202020204" pitchFamily="34" charset="0"/>
                <a:cs typeface="Arial" panose="020B0604020202020204" pitchFamily="34" charset="0"/>
              </a:rPr>
              <a:t>0.20 metros entre plantas y 0.80 metros entre surco.</a:t>
            </a:r>
          </a:p>
          <a:p>
            <a:pPr algn="ctr">
              <a:lnSpc>
                <a:spcPct val="115000"/>
              </a:lnSpc>
              <a:spcBef>
                <a:spcPts val="600"/>
              </a:spcBef>
              <a:spcAft>
                <a:spcPts val="0"/>
              </a:spcAft>
            </a:pPr>
            <a:r>
              <a:rPr lang="es-NI" sz="3600" dirty="0" err="1" smtClean="0">
                <a:solidFill>
                  <a:srgbClr val="000000"/>
                </a:solidFill>
                <a:latin typeface="Arial" panose="020B0604020202020204" pitchFamily="34" charset="0"/>
                <a:cs typeface="Arial" panose="020B0604020202020204" pitchFamily="34" charset="0"/>
              </a:rPr>
              <a:t>Mp</a:t>
            </a:r>
            <a:r>
              <a:rPr lang="es-NI" sz="3600" dirty="0" smtClean="0">
                <a:solidFill>
                  <a:srgbClr val="000000"/>
                </a:solidFill>
                <a:latin typeface="Arial" panose="020B0604020202020204" pitchFamily="34" charset="0"/>
                <a:cs typeface="Arial" panose="020B0604020202020204" pitchFamily="34" charset="0"/>
              </a:rPr>
              <a:t>=0.20 *0.80</a:t>
            </a:r>
          </a:p>
          <a:p>
            <a:pPr algn="ctr">
              <a:lnSpc>
                <a:spcPct val="115000"/>
              </a:lnSpc>
              <a:spcBef>
                <a:spcPts val="600"/>
              </a:spcBef>
              <a:spcAft>
                <a:spcPts val="0"/>
              </a:spcAft>
            </a:pPr>
            <a:r>
              <a:rPr lang="es-NI" sz="3600" kern="1200" dirty="0" err="1" smtClean="0">
                <a:solidFill>
                  <a:srgbClr val="000000"/>
                </a:solidFill>
                <a:effectLst/>
                <a:latin typeface="Arial" panose="020B0604020202020204" pitchFamily="34" charset="0"/>
                <a:cs typeface="Arial" panose="020B0604020202020204" pitchFamily="34" charset="0"/>
              </a:rPr>
              <a:t>Mp</a:t>
            </a:r>
            <a:r>
              <a:rPr lang="es-NI" sz="3600" kern="1200" dirty="0" smtClean="0">
                <a:solidFill>
                  <a:srgbClr val="000000"/>
                </a:solidFill>
                <a:effectLst/>
                <a:latin typeface="Arial" panose="020B0604020202020204" pitchFamily="34" charset="0"/>
                <a:cs typeface="Arial" panose="020B0604020202020204" pitchFamily="34" charset="0"/>
              </a:rPr>
              <a:t>= 0.16 m</a:t>
            </a:r>
            <a:r>
              <a:rPr lang="es-NI" sz="3600" kern="1200" baseline="30000" dirty="0" smtClean="0">
                <a:solidFill>
                  <a:srgbClr val="000000"/>
                </a:solidFill>
                <a:effectLst/>
                <a:latin typeface="Arial" panose="020B0604020202020204" pitchFamily="34" charset="0"/>
                <a:cs typeface="Arial" panose="020B0604020202020204" pitchFamily="34" charset="0"/>
              </a:rPr>
              <a:t>2</a:t>
            </a:r>
            <a:r>
              <a:rPr lang="es-NI" sz="3600" kern="1200" dirty="0">
                <a:solidFill>
                  <a:srgbClr val="000000"/>
                </a:solidFill>
                <a:effectLst/>
                <a:latin typeface="Arial" panose="020B0604020202020204" pitchFamily="34"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810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mc="http://schemas.openxmlformats.org/markup-compatibility/2006" xmlns:a14="http://schemas.microsoft.com/office/drawing/2010/main" xmlns="" xmlns:wpc="http://schemas.microsoft.com/office/word/2010/wordprocessingCanvas" xmlns:cx="http://schemas.microsoft.com/office/drawing/2014/chartex"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DB02966C-B843-45C3-8D91-F0441CDFC67A}"/>
              </a:ext>
            </a:extLst>
          </p:cNvPr>
          <p:cNvSpPr>
            <a:spLocks noGrp="1"/>
          </p:cNvSpPr>
          <p:nvPr/>
        </p:nvSpPr>
        <p:spPr>
          <a:xfrm>
            <a:off x="837828" y="1052736"/>
            <a:ext cx="9289032" cy="5544617"/>
          </a:xfrm>
          <a:prstGeom prst="rect">
            <a:avLst/>
          </a:prstGeom>
          <a:ln w="3175">
            <a:solidFill>
              <a:schemeClr val="tx1"/>
            </a:solidFill>
          </a:ln>
        </p:spPr>
        <p:txBody>
          <a:bodyPr vert="horz" wrap="square" lIns="91440" tIns="45720" rIns="91440" bIns="45720" rtlCol="0">
            <a:noAutofit/>
          </a:bodyPr>
          <a:lstStyle/>
          <a:p>
            <a:pPr algn="ctr">
              <a:lnSpc>
                <a:spcPct val="115000"/>
              </a:lnSpc>
              <a:spcBef>
                <a:spcPts val="600"/>
              </a:spcBef>
              <a:spcAft>
                <a:spcPts val="0"/>
              </a:spcAft>
            </a:pPr>
            <a:r>
              <a:rPr lang="es-NI" sz="3600" b="1" kern="1200" dirty="0">
                <a:solidFill>
                  <a:srgbClr val="000000"/>
                </a:solidFill>
                <a:effectLst/>
                <a:latin typeface="Arial" panose="020B0604020202020204" pitchFamily="34"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3600" b="1" kern="1200" dirty="0">
                <a:solidFill>
                  <a:srgbClr val="000000"/>
                </a:solidFill>
                <a:effectLst/>
                <a:latin typeface="Arial" panose="020B0604020202020204" pitchFamily="34" charset="0"/>
                <a:cs typeface="Arial" panose="020B0604020202020204" pitchFamily="34" charset="0"/>
              </a:rPr>
              <a:t>Necesidad bruta del cultivo (N</a:t>
            </a:r>
            <a:r>
              <a:rPr lang="es-NI" sz="3600" b="1" kern="1200" baseline="-25000" dirty="0">
                <a:solidFill>
                  <a:srgbClr val="000000"/>
                </a:solidFill>
                <a:effectLst/>
                <a:latin typeface="Arial" panose="020B0604020202020204" pitchFamily="34" charset="0"/>
                <a:cs typeface="Arial" panose="020B0604020202020204" pitchFamily="34" charset="0"/>
              </a:rPr>
              <a:t>b</a:t>
            </a:r>
            <a:r>
              <a:rPr lang="es-NI" sz="3600" b="1" kern="1200" dirty="0">
                <a:solidFill>
                  <a:srgbClr val="000000"/>
                </a:solidFill>
                <a:effectLst/>
                <a:latin typeface="Arial" panose="020B0604020202020204" pitchFamily="34" charset="0"/>
                <a:cs typeface="Arial" panose="020B0604020202020204" pitchFamily="34" charset="0"/>
              </a:rPr>
              <a:t>)</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3600" kern="1200" dirty="0">
                <a:solidFill>
                  <a:srgbClr val="000000"/>
                </a:solidFill>
                <a:effectLst/>
                <a:latin typeface="Arial" panose="020B0604020202020204" pitchFamily="34" charset="0"/>
                <a:cs typeface="Arial" panose="020B0604020202020204" pitchFamily="34" charset="0"/>
              </a:rPr>
              <a:t>N</a:t>
            </a:r>
            <a:r>
              <a:rPr lang="es-NI" sz="3600" kern="1200" baseline="-25000" dirty="0">
                <a:solidFill>
                  <a:srgbClr val="000000"/>
                </a:solidFill>
                <a:effectLst/>
                <a:latin typeface="Arial" panose="020B0604020202020204" pitchFamily="34" charset="0"/>
                <a:cs typeface="Arial" panose="020B0604020202020204" pitchFamily="34" charset="0"/>
              </a:rPr>
              <a:t>b</a:t>
            </a:r>
            <a:r>
              <a:rPr lang="es-NI" sz="3600" b="1" kern="1200" dirty="0">
                <a:solidFill>
                  <a:srgbClr val="000000"/>
                </a:solidFill>
                <a:effectLst/>
                <a:latin typeface="Arial" panose="020B0604020202020204" pitchFamily="34" charset="0"/>
                <a:cs typeface="Arial" panose="020B0604020202020204" pitchFamily="34" charset="0"/>
              </a:rPr>
              <a:t> = </a:t>
            </a:r>
            <a:r>
              <a:rPr lang="es-NI" sz="3600" kern="1200" dirty="0">
                <a:solidFill>
                  <a:srgbClr val="000000"/>
                </a:solidFill>
                <a:effectLst/>
                <a:latin typeface="Arial" panose="020B0604020202020204" pitchFamily="34" charset="0"/>
                <a:cs typeface="Arial" panose="020B0604020202020204" pitchFamily="34" charset="0"/>
              </a:rPr>
              <a:t>L</a:t>
            </a:r>
            <a:r>
              <a:rPr lang="es-NI" sz="3600" kern="1200" baseline="-25000" dirty="0">
                <a:solidFill>
                  <a:srgbClr val="000000"/>
                </a:solidFill>
                <a:effectLst/>
                <a:latin typeface="Arial" panose="020B0604020202020204" pitchFamily="34" charset="0"/>
                <a:cs typeface="Arial" panose="020B0604020202020204" pitchFamily="34" charset="0"/>
              </a:rPr>
              <a:t>b</a:t>
            </a:r>
            <a:r>
              <a:rPr lang="es-NI" sz="3600" kern="1200" dirty="0">
                <a:solidFill>
                  <a:srgbClr val="000000"/>
                </a:solidFill>
                <a:effectLst/>
                <a:latin typeface="Arial" panose="020B0604020202020204" pitchFamily="34" charset="0"/>
                <a:cs typeface="Arial" panose="020B0604020202020204" pitchFamily="34" charset="0"/>
              </a:rPr>
              <a:t>*</a:t>
            </a:r>
            <a:r>
              <a:rPr lang="es-NI" sz="3600" kern="1200" dirty="0" err="1">
                <a:solidFill>
                  <a:srgbClr val="000000"/>
                </a:solidFill>
                <a:effectLst/>
                <a:latin typeface="Arial" panose="020B0604020202020204" pitchFamily="34" charset="0"/>
                <a:cs typeface="Arial" panose="020B0604020202020204" pitchFamily="34" charset="0"/>
              </a:rPr>
              <a:t>Mp</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3600" kern="1200" dirty="0">
                <a:solidFill>
                  <a:srgbClr val="000000"/>
                </a:solidFill>
                <a:effectLst/>
                <a:latin typeface="Arial" panose="020B0604020202020204" pitchFamily="34" charset="0"/>
                <a:cs typeface="Arial" panose="020B0604020202020204" pitchFamily="34" charset="0"/>
              </a:rPr>
              <a:t>N</a:t>
            </a:r>
            <a:r>
              <a:rPr lang="es-NI" sz="3600" kern="1200" baseline="-25000" dirty="0">
                <a:solidFill>
                  <a:srgbClr val="000000"/>
                </a:solidFill>
                <a:effectLst/>
                <a:latin typeface="Arial" panose="020B0604020202020204" pitchFamily="34" charset="0"/>
                <a:cs typeface="Arial" panose="020B0604020202020204" pitchFamily="34" charset="0"/>
              </a:rPr>
              <a:t>b</a:t>
            </a:r>
            <a:r>
              <a:rPr lang="es-NI" sz="3600" b="1" kern="1200" dirty="0">
                <a:solidFill>
                  <a:srgbClr val="000000"/>
                </a:solidFill>
                <a:effectLst/>
                <a:latin typeface="Arial" panose="020B0604020202020204" pitchFamily="34" charset="0"/>
                <a:cs typeface="Arial" panose="020B0604020202020204" pitchFamily="34" charset="0"/>
              </a:rPr>
              <a:t> = </a:t>
            </a:r>
            <a:r>
              <a:rPr lang="es-NI" sz="3600" kern="1200" dirty="0">
                <a:solidFill>
                  <a:srgbClr val="000000"/>
                </a:solidFill>
                <a:effectLst/>
                <a:latin typeface="Arial" panose="020B0604020202020204" pitchFamily="34" charset="0"/>
                <a:cs typeface="Arial" panose="020B0604020202020204" pitchFamily="34" charset="0"/>
              </a:rPr>
              <a:t>5.56 mm/día * </a:t>
            </a:r>
            <a:r>
              <a:rPr lang="es-NI" sz="3600" kern="1200" dirty="0" smtClean="0">
                <a:solidFill>
                  <a:srgbClr val="000000"/>
                </a:solidFill>
                <a:effectLst/>
                <a:latin typeface="Arial" panose="020B0604020202020204" pitchFamily="34" charset="0"/>
                <a:cs typeface="Arial" panose="020B0604020202020204" pitchFamily="34" charset="0"/>
              </a:rPr>
              <a:t>0.16 </a:t>
            </a:r>
            <a:r>
              <a:rPr lang="es-NI" sz="3600" kern="1200" dirty="0">
                <a:solidFill>
                  <a:srgbClr val="000000"/>
                </a:solidFill>
                <a:effectLst/>
                <a:latin typeface="Arial" panose="020B0604020202020204" pitchFamily="34" charset="0"/>
                <a:cs typeface="Arial" panose="020B0604020202020204" pitchFamily="34" charset="0"/>
              </a:rPr>
              <a:t>m</a:t>
            </a:r>
            <a:r>
              <a:rPr lang="es-NI" sz="3600" kern="1200" baseline="30000" dirty="0">
                <a:solidFill>
                  <a:srgbClr val="000000"/>
                </a:solidFill>
                <a:effectLst/>
                <a:latin typeface="Arial" panose="020B0604020202020204" pitchFamily="34" charset="0"/>
                <a:cs typeface="Arial" panose="020B0604020202020204" pitchFamily="34" charset="0"/>
              </a:rPr>
              <a:t>2</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3600" kern="1200" dirty="0">
                <a:solidFill>
                  <a:srgbClr val="000000"/>
                </a:solidFill>
                <a:effectLst/>
                <a:latin typeface="Arial" panose="020B0604020202020204" pitchFamily="34" charset="0"/>
                <a:cs typeface="Arial" panose="020B0604020202020204" pitchFamily="34" charset="0"/>
              </a:rPr>
              <a:t>N</a:t>
            </a:r>
            <a:r>
              <a:rPr lang="es-NI" sz="3600" kern="1200" baseline="-25000" dirty="0">
                <a:solidFill>
                  <a:srgbClr val="000000"/>
                </a:solidFill>
                <a:effectLst/>
                <a:latin typeface="Arial" panose="020B0604020202020204" pitchFamily="34" charset="0"/>
                <a:cs typeface="Arial" panose="020B0604020202020204" pitchFamily="34" charset="0"/>
              </a:rPr>
              <a:t>b</a:t>
            </a:r>
            <a:r>
              <a:rPr lang="es-NI" sz="3600" b="1" kern="1200" dirty="0">
                <a:solidFill>
                  <a:srgbClr val="000000"/>
                </a:solidFill>
                <a:effectLst/>
                <a:latin typeface="Arial" panose="020B0604020202020204" pitchFamily="34" charset="0"/>
                <a:cs typeface="Arial" panose="020B0604020202020204" pitchFamily="34" charset="0"/>
              </a:rPr>
              <a:t> = </a:t>
            </a:r>
            <a:r>
              <a:rPr lang="es-NI" sz="3600" kern="1200" dirty="0">
                <a:solidFill>
                  <a:srgbClr val="000000"/>
                </a:solidFill>
                <a:effectLst/>
                <a:latin typeface="Arial" panose="020B0604020202020204" pitchFamily="34" charset="0"/>
                <a:cs typeface="Arial" panose="020B0604020202020204" pitchFamily="34" charset="0"/>
              </a:rPr>
              <a:t>5.56 l/m</a:t>
            </a:r>
            <a:r>
              <a:rPr lang="es-NI" sz="3600" kern="1200" baseline="30000" dirty="0">
                <a:solidFill>
                  <a:srgbClr val="000000"/>
                </a:solidFill>
                <a:effectLst/>
                <a:latin typeface="Arial" panose="020B0604020202020204" pitchFamily="34" charset="0"/>
                <a:cs typeface="Arial" panose="020B0604020202020204" pitchFamily="34" charset="0"/>
              </a:rPr>
              <a:t>2</a:t>
            </a:r>
            <a:r>
              <a:rPr lang="es-NI" sz="3600" kern="1200" dirty="0">
                <a:solidFill>
                  <a:srgbClr val="000000"/>
                </a:solidFill>
                <a:effectLst/>
                <a:latin typeface="Arial" panose="020B0604020202020204" pitchFamily="34" charset="0"/>
                <a:cs typeface="Arial" panose="020B0604020202020204" pitchFamily="34" charset="0"/>
              </a:rPr>
              <a:t>*día * </a:t>
            </a:r>
            <a:r>
              <a:rPr lang="es-NI" sz="3600" kern="1200" dirty="0" smtClean="0">
                <a:solidFill>
                  <a:srgbClr val="000000"/>
                </a:solidFill>
                <a:effectLst/>
                <a:latin typeface="Arial" panose="020B0604020202020204" pitchFamily="34" charset="0"/>
                <a:cs typeface="Arial" panose="020B0604020202020204" pitchFamily="34" charset="0"/>
              </a:rPr>
              <a:t>0.16 </a:t>
            </a:r>
            <a:r>
              <a:rPr lang="es-NI" sz="3600" kern="1200" dirty="0">
                <a:solidFill>
                  <a:srgbClr val="000000"/>
                </a:solidFill>
                <a:effectLst/>
                <a:latin typeface="Arial" panose="020B0604020202020204" pitchFamily="34" charset="0"/>
                <a:cs typeface="Arial" panose="020B0604020202020204" pitchFamily="34" charset="0"/>
              </a:rPr>
              <a:t>m</a:t>
            </a:r>
            <a:r>
              <a:rPr lang="es-NI" sz="3600" kern="1200" baseline="30000" dirty="0">
                <a:solidFill>
                  <a:srgbClr val="000000"/>
                </a:solidFill>
                <a:effectLst/>
                <a:latin typeface="Arial" panose="020B0604020202020204" pitchFamily="34" charset="0"/>
                <a:cs typeface="Arial" panose="020B0604020202020204" pitchFamily="34" charset="0"/>
              </a:rPr>
              <a:t>2</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3600" b="1" kern="1200" dirty="0">
                <a:solidFill>
                  <a:srgbClr val="000000"/>
                </a:solidFill>
                <a:effectLst/>
                <a:latin typeface="Arial" panose="020B0604020202020204" pitchFamily="34" charset="0"/>
                <a:cs typeface="Arial" panose="020B0604020202020204" pitchFamily="34" charset="0"/>
              </a:rPr>
              <a:t>N</a:t>
            </a:r>
            <a:r>
              <a:rPr lang="es-NI" sz="3600" b="1" kern="1200" baseline="-25000" dirty="0">
                <a:solidFill>
                  <a:srgbClr val="000000"/>
                </a:solidFill>
                <a:effectLst/>
                <a:latin typeface="Arial" panose="020B0604020202020204" pitchFamily="34" charset="0"/>
                <a:cs typeface="Arial" panose="020B0604020202020204" pitchFamily="34" charset="0"/>
              </a:rPr>
              <a:t>b</a:t>
            </a:r>
            <a:r>
              <a:rPr lang="es-NI" sz="3600" b="1" kern="1200" dirty="0">
                <a:solidFill>
                  <a:srgbClr val="000000"/>
                </a:solidFill>
                <a:effectLst/>
                <a:latin typeface="Arial" panose="020B0604020202020204" pitchFamily="34" charset="0"/>
                <a:cs typeface="Arial" panose="020B0604020202020204" pitchFamily="34" charset="0"/>
              </a:rPr>
              <a:t> = </a:t>
            </a:r>
            <a:r>
              <a:rPr lang="es-NI" sz="3600" b="1" kern="1200" dirty="0" smtClean="0">
                <a:solidFill>
                  <a:srgbClr val="000000"/>
                </a:solidFill>
                <a:effectLst/>
                <a:latin typeface="Arial" panose="020B0604020202020204" pitchFamily="34" charset="0"/>
                <a:cs typeface="Arial" panose="020B0604020202020204" pitchFamily="34" charset="0"/>
              </a:rPr>
              <a:t>0.8896 </a:t>
            </a:r>
            <a:r>
              <a:rPr lang="es-NI" sz="3600" b="1" kern="1200" dirty="0">
                <a:solidFill>
                  <a:srgbClr val="000000"/>
                </a:solidFill>
                <a:effectLst/>
                <a:latin typeface="Arial" panose="020B0604020202020204" pitchFamily="34" charset="0"/>
                <a:cs typeface="Arial" panose="020B0604020202020204" pitchFamily="34" charset="0"/>
              </a:rPr>
              <a:t>l/</a:t>
            </a:r>
            <a:r>
              <a:rPr lang="es-NI" sz="3600" b="1" kern="1200" dirty="0" err="1">
                <a:solidFill>
                  <a:srgbClr val="000000"/>
                </a:solidFill>
                <a:effectLst/>
                <a:latin typeface="Arial" panose="020B0604020202020204" pitchFamily="34" charset="0"/>
                <a:cs typeface="Arial" panose="020B0604020202020204" pitchFamily="34" charset="0"/>
              </a:rPr>
              <a:t>pta</a:t>
            </a:r>
            <a:r>
              <a:rPr lang="es-NI" sz="3600" b="1" kern="1200" dirty="0">
                <a:solidFill>
                  <a:srgbClr val="000000"/>
                </a:solidFill>
                <a:effectLst/>
                <a:latin typeface="Arial" panose="020B0604020202020204" pitchFamily="34" charset="0"/>
                <a:cs typeface="Arial" panose="020B0604020202020204" pitchFamily="34" charset="0"/>
              </a:rPr>
              <a:t>*día</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0"/>
              </a:spcAft>
            </a:pPr>
            <a:r>
              <a:rPr lang="es-NI" sz="3600" kern="1200" dirty="0">
                <a:solidFill>
                  <a:srgbClr val="000000"/>
                </a:solidFill>
                <a:effectLst/>
                <a:latin typeface="Arial" panose="020B0604020202020204" pitchFamily="34"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70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ubtítulo 2">
                <a:extLst>
                  <a:ext uri="{FF2B5EF4-FFF2-40B4-BE49-F238E27FC236}">
                    <a16:creationId xmlns="" xmlns:wpc="http://schemas.microsoft.com/office/word/2010/wordprocessingCanvas" xmlns:cx="http://schemas.microsoft.com/office/drawing/2014/chartex"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DB02966C-B843-45C3-8D91-F0441CDFC67A}"/>
                  </a:ext>
                </a:extLst>
              </p:cNvPr>
              <p:cNvSpPr>
                <a:spLocks noGrp="1"/>
              </p:cNvSpPr>
              <p:nvPr/>
            </p:nvSpPr>
            <p:spPr>
              <a:xfrm>
                <a:off x="1197868" y="260648"/>
                <a:ext cx="10081120" cy="5976664"/>
              </a:xfrm>
              <a:prstGeom prst="rect">
                <a:avLst/>
              </a:prstGeom>
              <a:ln w="3175">
                <a:solidFill>
                  <a:schemeClr val="tx1"/>
                </a:solidFill>
              </a:ln>
            </p:spPr>
            <p:txBody>
              <a:bodyPr vert="horz" wrap="square" lIns="91440" tIns="45720" rIns="91440" bIns="45720" rtlCol="0">
                <a:noAutofit/>
              </a:bodyPr>
              <a:lstStyle/>
              <a:p>
                <a:pPr algn="l">
                  <a:spcBef>
                    <a:spcPts val="600"/>
                  </a:spcBef>
                  <a:spcAft>
                    <a:spcPts val="0"/>
                  </a:spcAft>
                </a:pPr>
                <a:r>
                  <a:rPr lang="es-NI" sz="3600" kern="1200" dirty="0" smtClean="0">
                    <a:solidFill>
                      <a:srgbClr val="000000"/>
                    </a:solidFill>
                    <a:effectLst/>
                    <a:latin typeface="Arial" panose="020B0604020202020204" pitchFamily="34"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NI" sz="3600" b="1" dirty="0">
                    <a:effectLst/>
                    <a:latin typeface="Arial" panose="020B0604020202020204" pitchFamily="34" charset="0"/>
                    <a:ea typeface="Times New Roman" panose="02020603050405020304" pitchFamily="18" charset="0"/>
                    <a:cs typeface="Arial" panose="020B0604020202020204" pitchFamily="34" charset="0"/>
                  </a:rPr>
                  <a:t>Tiempo de riego</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NI" sz="3600" dirty="0">
                    <a:effectLst/>
                    <a:latin typeface="Arial" panose="020B0604020202020204" pitchFamily="34" charset="0"/>
                    <a:ea typeface="Times New Roman" panose="02020603050405020304" pitchFamily="18"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NI" sz="3600" i="1">
                              <a:effectLst/>
                              <a:latin typeface="Cambria Math"/>
                              <a:ea typeface="Times New Roman" panose="02020603050405020304" pitchFamily="18" charset="0"/>
                              <a:cs typeface="Times New Roman" panose="02020603050405020304" pitchFamily="18" charset="0"/>
                            </a:rPr>
                          </m:ctrlPr>
                        </m:sSubPr>
                        <m:e>
                          <m:r>
                            <a:rPr lang="es-ES" sz="3600" i="1">
                              <a:effectLst/>
                              <a:latin typeface="Cambria Math" panose="02040503050406030204" pitchFamily="18" charset="0"/>
                              <a:ea typeface="Calibri" panose="020F0502020204030204" pitchFamily="34" charset="0"/>
                            </a:rPr>
                            <m:t>𝑇</m:t>
                          </m:r>
                        </m:e>
                        <m:sub>
                          <m:r>
                            <a:rPr lang="es-ES" sz="3600" i="1">
                              <a:effectLst/>
                              <a:latin typeface="Cambria Math" panose="02040503050406030204" pitchFamily="18" charset="0"/>
                              <a:ea typeface="Calibri" panose="020F0502020204030204" pitchFamily="34" charset="0"/>
                            </a:rPr>
                            <m:t>𝑅</m:t>
                          </m:r>
                        </m:sub>
                      </m:sSub>
                      <m:r>
                        <a:rPr lang="es-ES" sz="3600" i="1">
                          <a:effectLst/>
                          <a:latin typeface="Cambria Math" panose="02040503050406030204" pitchFamily="18" charset="0"/>
                          <a:ea typeface="Calibri" panose="020F0502020204030204" pitchFamily="34" charset="0"/>
                        </a:rPr>
                        <m:t>=</m:t>
                      </m:r>
                      <m:f>
                        <m:fPr>
                          <m:ctrlPr>
                            <a:rPr lang="es-NI" sz="3600" i="1">
                              <a:effectLst/>
                              <a:latin typeface="Cambria Math"/>
                              <a:ea typeface="Times New Roman" panose="02020603050405020304" pitchFamily="18" charset="0"/>
                              <a:cs typeface="Times New Roman" panose="02020603050405020304" pitchFamily="18" charset="0"/>
                            </a:rPr>
                          </m:ctrlPr>
                        </m:fPr>
                        <m:num>
                          <m:r>
                            <a:rPr lang="es-ES" sz="3600" i="1">
                              <a:effectLst/>
                              <a:latin typeface="Cambria Math" panose="02040503050406030204" pitchFamily="18" charset="0"/>
                              <a:ea typeface="Calibri" panose="020F0502020204030204" pitchFamily="34" charset="0"/>
                            </a:rPr>
                            <m:t>𝑁𝑏</m:t>
                          </m:r>
                        </m:num>
                        <m:den>
                          <m:r>
                            <a:rPr lang="es-ES" sz="3600" i="1">
                              <a:effectLst/>
                              <a:latin typeface="Cambria Math" panose="02040503050406030204" pitchFamily="18" charset="0"/>
                              <a:ea typeface="Calibri" panose="020F0502020204030204" pitchFamily="34" charset="0"/>
                            </a:rPr>
                            <m:t>𝑞𝑎</m:t>
                          </m:r>
                        </m:den>
                      </m:f>
                      <m:r>
                        <a:rPr lang="es-ES" sz="3600" i="1">
                          <a:effectLst/>
                          <a:latin typeface="Cambria Math" panose="02040503050406030204" pitchFamily="18" charset="0"/>
                          <a:ea typeface="Calibri" panose="020F0502020204030204" pitchFamily="34" charset="0"/>
                        </a:rPr>
                        <m:t>; </m:t>
                      </m:r>
                      <m:sSub>
                        <m:sSubPr>
                          <m:ctrlPr>
                            <a:rPr lang="es-NI" sz="3600" i="1">
                              <a:effectLst/>
                              <a:latin typeface="Cambria Math"/>
                              <a:ea typeface="Times New Roman" panose="02020603050405020304" pitchFamily="18" charset="0"/>
                              <a:cs typeface="Times New Roman" panose="02020603050405020304" pitchFamily="18" charset="0"/>
                            </a:rPr>
                          </m:ctrlPr>
                        </m:sSubPr>
                        <m:e>
                          <m:r>
                            <a:rPr lang="es-ES" sz="3600" i="1">
                              <a:effectLst/>
                              <a:latin typeface="Cambria Math" panose="02040503050406030204" pitchFamily="18" charset="0"/>
                              <a:ea typeface="Calibri" panose="020F0502020204030204" pitchFamily="34" charset="0"/>
                            </a:rPr>
                            <m:t>𝑇</m:t>
                          </m:r>
                        </m:e>
                        <m:sub>
                          <m:r>
                            <a:rPr lang="es-ES" sz="3600" i="1">
                              <a:effectLst/>
                              <a:latin typeface="Cambria Math" panose="02040503050406030204" pitchFamily="18" charset="0"/>
                              <a:ea typeface="Calibri" panose="020F0502020204030204" pitchFamily="34" charset="0"/>
                            </a:rPr>
                            <m:t>𝑅</m:t>
                          </m:r>
                        </m:sub>
                      </m:sSub>
                      <m:r>
                        <a:rPr lang="es-ES" sz="3600" i="1">
                          <a:effectLst/>
                          <a:latin typeface="Cambria Math" panose="02040503050406030204" pitchFamily="18" charset="0"/>
                          <a:ea typeface="Calibri" panose="020F0502020204030204" pitchFamily="34" charset="0"/>
                        </a:rPr>
                        <m:t>=</m:t>
                      </m:r>
                      <m:f>
                        <m:fPr>
                          <m:ctrlPr>
                            <a:rPr lang="es-NI" sz="3600" i="1">
                              <a:effectLst/>
                              <a:latin typeface="Cambria Math"/>
                              <a:ea typeface="Times New Roman" panose="02020603050405020304" pitchFamily="18" charset="0"/>
                              <a:cs typeface="Times New Roman" panose="02020603050405020304" pitchFamily="18" charset="0"/>
                            </a:rPr>
                          </m:ctrlPr>
                        </m:fPr>
                        <m:num>
                          <m:r>
                            <a:rPr lang="es-ES" sz="3600" i="1">
                              <a:effectLst/>
                              <a:latin typeface="Cambria Math" panose="02040503050406030204" pitchFamily="18" charset="0"/>
                              <a:ea typeface="Calibri" panose="020F0502020204030204" pitchFamily="34" charset="0"/>
                            </a:rPr>
                            <m:t>0.8</m:t>
                          </m:r>
                          <m:r>
                            <a:rPr lang="es-NI" sz="3600" b="0" i="1" smtClean="0">
                              <a:effectLst/>
                              <a:latin typeface="Cambria Math" panose="02040503050406030204" pitchFamily="18" charset="0"/>
                              <a:ea typeface="Calibri" panose="020F0502020204030204" pitchFamily="34" charset="0"/>
                            </a:rPr>
                            <m:t>896</m:t>
                          </m:r>
                          <m:f>
                            <m:fPr>
                              <m:ctrlPr>
                                <a:rPr lang="es-NI" sz="3600" i="1">
                                  <a:effectLst/>
                                  <a:latin typeface="Cambria Math"/>
                                  <a:ea typeface="Calibri" panose="020F0502020204030204" pitchFamily="34" charset="0"/>
                                </a:rPr>
                              </m:ctrlPr>
                            </m:fPr>
                            <m:num>
                              <m:r>
                                <a:rPr lang="es-ES" sz="3600" i="1">
                                  <a:effectLst/>
                                  <a:latin typeface="Cambria Math" panose="02040503050406030204" pitchFamily="18" charset="0"/>
                                  <a:ea typeface="Calibri" panose="020F0502020204030204" pitchFamily="34" charset="0"/>
                                </a:rPr>
                                <m:t>𝑙</m:t>
                              </m:r>
                            </m:num>
                            <m:den>
                              <m:r>
                                <a:rPr lang="es-ES" sz="3600" i="1">
                                  <a:effectLst/>
                                  <a:latin typeface="Cambria Math" panose="02040503050406030204" pitchFamily="18" charset="0"/>
                                  <a:ea typeface="Calibri" panose="020F0502020204030204" pitchFamily="34" charset="0"/>
                                </a:rPr>
                                <m:t>𝑝𝑡𝑎</m:t>
                              </m:r>
                              <m:r>
                                <a:rPr lang="es-ES" sz="3600" i="1">
                                  <a:effectLst/>
                                  <a:latin typeface="Cambria Math" panose="02040503050406030204" pitchFamily="18" charset="0"/>
                                  <a:ea typeface="Calibri" panose="020F0502020204030204" pitchFamily="34" charset="0"/>
                                </a:rPr>
                                <m:t>∗</m:t>
                              </m:r>
                              <m:r>
                                <a:rPr lang="es-ES" sz="3600" i="1">
                                  <a:effectLst/>
                                  <a:latin typeface="Cambria Math" panose="02040503050406030204" pitchFamily="18" charset="0"/>
                                  <a:ea typeface="Calibri" panose="020F0502020204030204" pitchFamily="34" charset="0"/>
                                </a:rPr>
                                <m:t>𝑑</m:t>
                              </m:r>
                              <m:r>
                                <a:rPr lang="es-ES" sz="3600" i="1">
                                  <a:effectLst/>
                                  <a:latin typeface="Cambria Math" panose="02040503050406030204" pitchFamily="18" charset="0"/>
                                  <a:ea typeface="Calibri" panose="020F0502020204030204" pitchFamily="34" charset="0"/>
                                </a:rPr>
                                <m:t>í</m:t>
                              </m:r>
                              <m:r>
                                <a:rPr lang="es-ES" sz="3600" i="1">
                                  <a:effectLst/>
                                  <a:latin typeface="Cambria Math" panose="02040503050406030204" pitchFamily="18" charset="0"/>
                                  <a:ea typeface="Calibri" panose="020F0502020204030204" pitchFamily="34" charset="0"/>
                                </a:rPr>
                                <m:t>𝑎</m:t>
                              </m:r>
                            </m:den>
                          </m:f>
                        </m:num>
                        <m:den>
                          <m:r>
                            <a:rPr lang="es-NI" sz="3600" b="0" i="1" smtClean="0">
                              <a:effectLst/>
                              <a:latin typeface="Cambria Math" panose="02040503050406030204" pitchFamily="18" charset="0"/>
                              <a:ea typeface="Calibri" panose="020F0502020204030204" pitchFamily="34" charset="0"/>
                            </a:rPr>
                            <m:t>0.75</m:t>
                          </m:r>
                          <m:r>
                            <a:rPr lang="es-ES" sz="3600" i="1">
                              <a:effectLst/>
                              <a:latin typeface="Cambria Math" panose="02040503050406030204" pitchFamily="18" charset="0"/>
                              <a:ea typeface="Calibri" panose="020F0502020204030204" pitchFamily="34" charset="0"/>
                            </a:rPr>
                            <m:t> </m:t>
                          </m:r>
                          <m:r>
                            <a:rPr lang="es-ES" sz="3600" i="1">
                              <a:effectLst/>
                              <a:latin typeface="Cambria Math" panose="02040503050406030204" pitchFamily="18" charset="0"/>
                              <a:ea typeface="Calibri" panose="020F0502020204030204" pitchFamily="34" charset="0"/>
                            </a:rPr>
                            <m:t>𝑙</m:t>
                          </m:r>
                          <m:r>
                            <a:rPr lang="es-ES" sz="3600" i="1">
                              <a:effectLst/>
                              <a:latin typeface="Cambria Math" panose="02040503050406030204" pitchFamily="18" charset="0"/>
                              <a:ea typeface="Calibri" panose="020F0502020204030204" pitchFamily="34" charset="0"/>
                            </a:rPr>
                            <m:t>/</m:t>
                          </m:r>
                          <m:r>
                            <a:rPr lang="es-ES" sz="3600" i="1">
                              <a:effectLst/>
                              <a:latin typeface="Cambria Math" panose="02040503050406030204" pitchFamily="18" charset="0"/>
                              <a:ea typeface="Calibri" panose="020F0502020204030204" pitchFamily="34" charset="0"/>
                            </a:rPr>
                            <m:t>h</m:t>
                          </m:r>
                        </m:den>
                      </m:f>
                      <m:r>
                        <a:rPr lang="es-ES" sz="3600" i="1">
                          <a:effectLst/>
                          <a:latin typeface="Cambria Math" panose="02040503050406030204" pitchFamily="18" charset="0"/>
                          <a:ea typeface="Calibri" panose="020F0502020204030204" pitchFamily="34" charset="0"/>
                        </a:rPr>
                        <m:t> ; </m:t>
                      </m:r>
                    </m:oMath>
                  </m:oMathPara>
                </a14:m>
                <a:endParaRPr lang="es-NI" sz="3600" i="1" dirty="0" smtClean="0">
                  <a:effectLst/>
                  <a:latin typeface="Cambria Math" panose="02040503050406030204" pitchFamily="18" charset="0"/>
                  <a:ea typeface="Calibri" panose="020F0502020204030204" pitchFamily="34" charset="0"/>
                </a:endParaRPr>
              </a:p>
              <a:p>
                <a:pPr algn="l">
                  <a:spcBef>
                    <a:spcPts val="600"/>
                  </a:spcBef>
                  <a:spcAft>
                    <a:spcPts val="0"/>
                  </a:spcAft>
                </a:pPr>
                <a:endParaRPr lang="es-NI" sz="3600" b="1"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a:p>
                <a:pPr algn="l">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NI" sz="3600" b="1" i="1">
                              <a:effectLst/>
                              <a:latin typeface="Cambria Math"/>
                              <a:ea typeface="Times New Roman" panose="02020603050405020304" pitchFamily="18" charset="0"/>
                              <a:cs typeface="Times New Roman" panose="02020603050405020304" pitchFamily="18" charset="0"/>
                            </a:rPr>
                          </m:ctrlPr>
                        </m:sSubPr>
                        <m:e>
                          <m:r>
                            <a:rPr lang="es-ES" sz="3600" b="1" i="1">
                              <a:effectLst/>
                              <a:latin typeface="Cambria Math" panose="02040503050406030204" pitchFamily="18" charset="0"/>
                              <a:ea typeface="Calibri" panose="020F0502020204030204" pitchFamily="34" charset="0"/>
                            </a:rPr>
                            <m:t>𝐓</m:t>
                          </m:r>
                        </m:e>
                        <m:sub>
                          <m:r>
                            <a:rPr lang="es-ES" sz="3600" b="1" i="1">
                              <a:effectLst/>
                              <a:latin typeface="Cambria Math" panose="02040503050406030204" pitchFamily="18" charset="0"/>
                              <a:ea typeface="Calibri" panose="020F0502020204030204" pitchFamily="34" charset="0"/>
                            </a:rPr>
                            <m:t>𝐑</m:t>
                          </m:r>
                        </m:sub>
                      </m:sSub>
                      <m:r>
                        <a:rPr lang="es-ES" sz="3600" b="1">
                          <a:effectLst/>
                          <a:latin typeface="Cambria Math" panose="02040503050406030204" pitchFamily="18" charset="0"/>
                          <a:ea typeface="Calibri" panose="020F0502020204030204" pitchFamily="34" charset="0"/>
                        </a:rPr>
                        <m:t>=</m:t>
                      </m:r>
                      <m:r>
                        <a:rPr lang="es-ES" sz="3600" b="1" i="1">
                          <a:effectLst/>
                          <a:latin typeface="Cambria Math" panose="02040503050406030204" pitchFamily="18" charset="0"/>
                          <a:ea typeface="Calibri" panose="020F0502020204030204" pitchFamily="34" charset="0"/>
                        </a:rPr>
                        <m:t>𝟏</m:t>
                      </m:r>
                      <m:r>
                        <a:rPr lang="es-ES" sz="3600" b="1">
                          <a:effectLst/>
                          <a:latin typeface="Cambria Math" panose="02040503050406030204" pitchFamily="18" charset="0"/>
                          <a:ea typeface="Calibri" panose="020F0502020204030204" pitchFamily="34" charset="0"/>
                        </a:rPr>
                        <m:t>.</m:t>
                      </m:r>
                      <m:r>
                        <a:rPr lang="es-ES" sz="3600" b="1" i="1">
                          <a:effectLst/>
                          <a:latin typeface="Cambria Math" panose="02040503050406030204" pitchFamily="18" charset="0"/>
                          <a:ea typeface="Calibri" panose="020F0502020204030204" pitchFamily="34" charset="0"/>
                        </a:rPr>
                        <m:t>𝟏</m:t>
                      </m:r>
                      <m:r>
                        <a:rPr lang="es-NI" sz="3600" b="1" i="1" smtClean="0">
                          <a:effectLst/>
                          <a:latin typeface="Cambria Math" panose="02040503050406030204" pitchFamily="18" charset="0"/>
                          <a:ea typeface="Calibri" panose="020F0502020204030204" pitchFamily="34" charset="0"/>
                        </a:rPr>
                        <m:t>𝟖𝟔</m:t>
                      </m:r>
                      <m:f>
                        <m:fPr>
                          <m:ctrlPr>
                            <a:rPr lang="es-NI" sz="3600" b="1" i="1">
                              <a:effectLst/>
                              <a:latin typeface="Cambria Math"/>
                              <a:ea typeface="Calibri" panose="020F0502020204030204" pitchFamily="34" charset="0"/>
                            </a:rPr>
                          </m:ctrlPr>
                        </m:fPr>
                        <m:num>
                          <m:r>
                            <a:rPr lang="es-ES" sz="3600" b="1" i="1">
                              <a:effectLst/>
                              <a:latin typeface="Cambria Math" panose="02040503050406030204" pitchFamily="18" charset="0"/>
                              <a:ea typeface="Calibri" panose="020F0502020204030204" pitchFamily="34" charset="0"/>
                            </a:rPr>
                            <m:t>𝐡𝐨𝐫𝐚𝐬</m:t>
                          </m:r>
                        </m:num>
                        <m:den>
                          <m:r>
                            <a:rPr lang="es-ES" sz="3600" b="1" i="1">
                              <a:effectLst/>
                              <a:latin typeface="Cambria Math" panose="02040503050406030204" pitchFamily="18" charset="0"/>
                              <a:ea typeface="Calibri" panose="020F0502020204030204" pitchFamily="34" charset="0"/>
                            </a:rPr>
                            <m:t>𝐩𝐭𝐚</m:t>
                          </m:r>
                          <m:r>
                            <a:rPr lang="es-ES" sz="3600" b="1" i="1">
                              <a:effectLst/>
                              <a:latin typeface="Cambria Math" panose="02040503050406030204" pitchFamily="18" charset="0"/>
                              <a:ea typeface="Calibri" panose="020F0502020204030204" pitchFamily="34" charset="0"/>
                            </a:rPr>
                            <m:t>∗</m:t>
                          </m:r>
                          <m:r>
                            <a:rPr lang="es-ES" sz="3600" b="1" i="1">
                              <a:effectLst/>
                              <a:latin typeface="Cambria Math" panose="02040503050406030204" pitchFamily="18" charset="0"/>
                              <a:ea typeface="Calibri" panose="020F0502020204030204" pitchFamily="34" charset="0"/>
                            </a:rPr>
                            <m:t>𝐝</m:t>
                          </m:r>
                          <m:r>
                            <a:rPr lang="es-ES" sz="3600" b="1">
                              <a:effectLst/>
                              <a:latin typeface="Cambria Math" panose="02040503050406030204" pitchFamily="18" charset="0"/>
                              <a:ea typeface="Calibri" panose="020F0502020204030204" pitchFamily="34" charset="0"/>
                            </a:rPr>
                            <m:t>í</m:t>
                          </m:r>
                          <m:r>
                            <a:rPr lang="es-ES" sz="3600" b="1" i="1">
                              <a:effectLst/>
                              <a:latin typeface="Cambria Math" panose="02040503050406030204" pitchFamily="18" charset="0"/>
                              <a:ea typeface="Calibri" panose="020F0502020204030204" pitchFamily="34" charset="0"/>
                            </a:rPr>
                            <m:t>𝐚</m:t>
                          </m:r>
                        </m:den>
                      </m:f>
                    </m:oMath>
                  </m:oMathPara>
                </a14:m>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NI" sz="3600" b="1" dirty="0">
                    <a:effectLst/>
                    <a:latin typeface="Arial" panose="020B0604020202020204" pitchFamily="34" charset="0"/>
                    <a:ea typeface="Times New Roman" panose="02020603050405020304" pitchFamily="18"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NI" sz="3600" b="1" dirty="0">
                    <a:effectLst/>
                    <a:latin typeface="Arial" panose="020B0604020202020204" pitchFamily="34" charset="0"/>
                    <a:ea typeface="Times New Roman" panose="02020603050405020304" pitchFamily="18"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ES" sz="3600" dirty="0">
                    <a:effectLst/>
                    <a:latin typeface="Arial" panose="020B0604020202020204" pitchFamily="34" charset="0"/>
                    <a:ea typeface="Times New Roman" panose="02020603050405020304" pitchFamily="18"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Subtítulo 2">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cx="http://schemas.microsoft.com/office/drawing/2014/chartex" xmlns:wpc="http://schemas.microsoft.com/office/word/2010/wordprocessingCanvas" xmlns="" xmlns:a14="http://schemas.microsoft.com/office/drawing/2010/main" id="{DB02966C-B843-45C3-8D91-F0441CDFC67A}"/>
                  </a:ext>
                </a:extLst>
              </p:cNvPr>
              <p:cNvSpPr>
                <a:spLocks noGrp="1" noRot="1" noChangeAspect="1" noMove="1" noResize="1" noEditPoints="1" noAdjustHandles="1" noChangeArrowheads="1" noChangeShapeType="1" noTextEdit="1"/>
              </p:cNvSpPr>
              <p:nvPr/>
            </p:nvSpPr>
            <p:spPr>
              <a:xfrm>
                <a:off x="1197868" y="260648"/>
                <a:ext cx="10081120" cy="5976664"/>
              </a:xfrm>
              <a:prstGeom prst="rect">
                <a:avLst/>
              </a:prstGeom>
              <a:blipFill rotWithShape="0">
                <a:blip r:embed="rId2"/>
                <a:stretch>
                  <a:fillRect l="-1874"/>
                </a:stretch>
              </a:blipFill>
              <a:ln w="3175">
                <a:solidFill>
                  <a:schemeClr val="tx1"/>
                </a:solidFill>
              </a:ln>
            </p:spPr>
            <p:txBody>
              <a:bodyPr/>
              <a:lstStyle/>
              <a:p>
                <a:r>
                  <a:rPr lang="es-NI">
                    <a:noFill/>
                  </a:rPr>
                  <a:t> </a:t>
                </a:r>
              </a:p>
            </p:txBody>
          </p:sp>
        </mc:Fallback>
      </mc:AlternateContent>
    </p:spTree>
    <p:extLst>
      <p:ext uri="{BB962C8B-B14F-4D97-AF65-F5344CB8AC3E}">
        <p14:creationId xmlns:p14="http://schemas.microsoft.com/office/powerpoint/2010/main" val="28486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ubtítulo 2">
                <a:extLst>
                  <a:ext uri="{FF2B5EF4-FFF2-40B4-BE49-F238E27FC236}">
                    <a16:creationId xmlns="" xmlns:wpc="http://schemas.microsoft.com/office/word/2010/wordprocessingCanvas" xmlns:cx="http://schemas.microsoft.com/office/drawing/2014/chartex"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DB02966C-B843-45C3-8D91-F0441CDFC67A}"/>
                  </a:ext>
                </a:extLst>
              </p:cNvPr>
              <p:cNvSpPr>
                <a:spLocks noGrp="1"/>
              </p:cNvSpPr>
              <p:nvPr/>
            </p:nvSpPr>
            <p:spPr>
              <a:xfrm>
                <a:off x="1197868" y="260648"/>
                <a:ext cx="10081120" cy="5976664"/>
              </a:xfrm>
              <a:prstGeom prst="rect">
                <a:avLst/>
              </a:prstGeom>
              <a:ln w="3175">
                <a:solidFill>
                  <a:schemeClr val="tx1"/>
                </a:solidFill>
              </a:ln>
            </p:spPr>
            <p:txBody>
              <a:bodyPr vert="horz" wrap="square" lIns="91440" tIns="45720" rIns="91440" bIns="45720" rtlCol="0">
                <a:noAutofit/>
              </a:bodyPr>
              <a:lstStyle/>
              <a:p>
                <a:pPr algn="l">
                  <a:spcBef>
                    <a:spcPts val="600"/>
                  </a:spcBef>
                  <a:spcAft>
                    <a:spcPts val="0"/>
                  </a:spcAft>
                </a:pPr>
                <a:r>
                  <a:rPr lang="es-NI" sz="3600" kern="1200" dirty="0" smtClean="0">
                    <a:solidFill>
                      <a:srgbClr val="000000"/>
                    </a:solidFill>
                    <a:effectLst/>
                    <a:latin typeface="Arial" panose="020B0604020202020204" pitchFamily="34"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NI" sz="3600" b="1" dirty="0">
                    <a:effectLst/>
                    <a:latin typeface="Arial" panose="020B0604020202020204" pitchFamily="34" charset="0"/>
                    <a:ea typeface="Times New Roman" panose="02020603050405020304" pitchFamily="18" charset="0"/>
                    <a:cs typeface="Arial" panose="020B0604020202020204" pitchFamily="34" charset="0"/>
                  </a:rPr>
                  <a:t> </a:t>
                </a:r>
                <a:r>
                  <a:rPr lang="es-NI" sz="3600" b="1" dirty="0" smtClean="0">
                    <a:effectLst/>
                    <a:latin typeface="Arial" panose="020B0604020202020204" pitchFamily="34" charset="0"/>
                    <a:ea typeface="Times New Roman" panose="02020603050405020304" pitchFamily="18" charset="0"/>
                    <a:cs typeface="Arial" panose="020B0604020202020204" pitchFamily="34" charset="0"/>
                  </a:rPr>
                  <a:t>Caudal </a:t>
                </a:r>
                <a:r>
                  <a:rPr lang="es-NI" sz="3600" b="1" dirty="0">
                    <a:effectLst/>
                    <a:latin typeface="Arial" panose="020B0604020202020204" pitchFamily="34" charset="0"/>
                    <a:ea typeface="Times New Roman" panose="02020603050405020304" pitchFamily="18" charset="0"/>
                    <a:cs typeface="Arial" panose="020B0604020202020204" pitchFamily="34" charset="0"/>
                  </a:rPr>
                  <a:t>total de aplicación (Q</a:t>
                </a:r>
                <a:r>
                  <a:rPr lang="es-NI" sz="3600" b="1" baseline="-25000" dirty="0">
                    <a:effectLst/>
                    <a:latin typeface="Arial" panose="020B0604020202020204" pitchFamily="34" charset="0"/>
                    <a:ea typeface="Times New Roman" panose="02020603050405020304" pitchFamily="18" charset="0"/>
                    <a:cs typeface="Arial" panose="020B0604020202020204" pitchFamily="34" charset="0"/>
                  </a:rPr>
                  <a:t>T</a:t>
                </a:r>
                <a:r>
                  <a:rPr lang="es-NI" sz="3600" b="1" dirty="0" smtClean="0">
                    <a:effectLst/>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spcAft>
                    <a:spcPts val="0"/>
                  </a:spcAft>
                </a:pP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NI" sz="3600" i="1">
                              <a:effectLst/>
                              <a:latin typeface="Cambria Math"/>
                              <a:ea typeface="Times New Roman" panose="02020603050405020304" pitchFamily="18" charset="0"/>
                              <a:cs typeface="Times New Roman" panose="02020603050405020304" pitchFamily="18" charset="0"/>
                            </a:rPr>
                          </m:ctrlPr>
                        </m:sSubPr>
                        <m:e>
                          <m:r>
                            <a:rPr lang="es-ES" sz="3600" i="1">
                              <a:effectLst/>
                              <a:latin typeface="Cambria Math" panose="02040503050406030204" pitchFamily="18" charset="0"/>
                              <a:ea typeface="Calibri" panose="020F0502020204030204" pitchFamily="34" charset="0"/>
                            </a:rPr>
                            <m:t>𝑄</m:t>
                          </m:r>
                        </m:e>
                        <m:sub>
                          <m:r>
                            <a:rPr lang="es-ES" sz="3600" i="1">
                              <a:effectLst/>
                              <a:latin typeface="Cambria Math" panose="02040503050406030204" pitchFamily="18" charset="0"/>
                              <a:ea typeface="Calibri" panose="020F0502020204030204" pitchFamily="34" charset="0"/>
                            </a:rPr>
                            <m:t>𝑇</m:t>
                          </m:r>
                        </m:sub>
                      </m:sSub>
                      <m:r>
                        <a:rPr lang="es-ES" sz="3600" i="1">
                          <a:effectLst/>
                          <a:latin typeface="Cambria Math" panose="02040503050406030204" pitchFamily="18" charset="0"/>
                          <a:ea typeface="Calibri" panose="020F0502020204030204" pitchFamily="34" charset="0"/>
                        </a:rPr>
                        <m:t>=</m:t>
                      </m:r>
                      <m:r>
                        <a:rPr lang="es-ES" sz="3600" i="1">
                          <a:effectLst/>
                          <a:latin typeface="Cambria Math" panose="02040503050406030204" pitchFamily="18" charset="0"/>
                          <a:ea typeface="Calibri" panose="020F0502020204030204" pitchFamily="34" charset="0"/>
                        </a:rPr>
                        <m:t>𝑁𝑏</m:t>
                      </m:r>
                      <m:r>
                        <a:rPr lang="es-ES" sz="3600" i="1">
                          <a:effectLst/>
                          <a:latin typeface="Cambria Math" panose="02040503050406030204" pitchFamily="18" charset="0"/>
                          <a:ea typeface="Calibri" panose="020F0502020204030204" pitchFamily="34" charset="0"/>
                        </a:rPr>
                        <m:t>∗</m:t>
                      </m:r>
                      <m:r>
                        <a:rPr lang="es-ES" sz="3600" i="1">
                          <a:effectLst/>
                          <a:latin typeface="Cambria Math" panose="02040503050406030204" pitchFamily="18" charset="0"/>
                          <a:ea typeface="Calibri" panose="020F0502020204030204" pitchFamily="34" charset="0"/>
                        </a:rPr>
                        <m:t>𝑁</m:t>
                      </m:r>
                      <m:r>
                        <a:rPr lang="es-ES" sz="3600" i="1">
                          <a:effectLst/>
                          <a:latin typeface="Cambria Math" panose="02040503050406030204" pitchFamily="18" charset="0"/>
                          <a:ea typeface="Calibri" panose="020F0502020204030204" pitchFamily="34" charset="0"/>
                        </a:rPr>
                        <m:t>° </m:t>
                      </m:r>
                      <m:r>
                        <a:rPr lang="es-ES" sz="3600" i="1">
                          <a:effectLst/>
                          <a:latin typeface="Cambria Math" panose="02040503050406030204" pitchFamily="18" charset="0"/>
                          <a:ea typeface="Calibri" panose="020F0502020204030204" pitchFamily="34" charset="0"/>
                        </a:rPr>
                        <m:t>𝑑𝑒</m:t>
                      </m:r>
                      <m:r>
                        <a:rPr lang="es-ES" sz="3600" i="1">
                          <a:effectLst/>
                          <a:latin typeface="Cambria Math" panose="02040503050406030204" pitchFamily="18" charset="0"/>
                          <a:ea typeface="Calibri" panose="020F0502020204030204" pitchFamily="34" charset="0"/>
                        </a:rPr>
                        <m:t> </m:t>
                      </m:r>
                      <m:r>
                        <a:rPr lang="es-ES" sz="3600" i="1">
                          <a:effectLst/>
                          <a:latin typeface="Cambria Math" panose="02040503050406030204" pitchFamily="18" charset="0"/>
                          <a:ea typeface="Calibri" panose="020F0502020204030204" pitchFamily="34" charset="0"/>
                        </a:rPr>
                        <m:t>𝑝𝑙𝑎𝑛𝑡𝑎𝑠</m:t>
                      </m:r>
                      <m:r>
                        <a:rPr lang="es-ES" sz="3600" i="1">
                          <a:effectLst/>
                          <a:latin typeface="Cambria Math" panose="02040503050406030204" pitchFamily="18" charset="0"/>
                          <a:ea typeface="Calibri" panose="020F0502020204030204" pitchFamily="34" charset="0"/>
                        </a:rPr>
                        <m:t>; </m:t>
                      </m:r>
                    </m:oMath>
                  </m:oMathPara>
                </a14:m>
                <a:endParaRPr lang="es-NI" sz="3600" i="1" dirty="0" smtClean="0">
                  <a:effectLst/>
                  <a:latin typeface="Cambria Math" panose="02040503050406030204" pitchFamily="18" charset="0"/>
                  <a:ea typeface="Calibri" panose="020F0502020204030204" pitchFamily="34" charset="0"/>
                </a:endParaRPr>
              </a:p>
              <a:p>
                <a:pPr algn="l">
                  <a:spcBef>
                    <a:spcPts val="600"/>
                  </a:spcBef>
                  <a:spcAft>
                    <a:spcPts val="0"/>
                  </a:spcAft>
                </a:pPr>
                <a:endParaRPr lang="es-NI" sz="3600" i="1" dirty="0" smtClean="0">
                  <a:effectLst/>
                  <a:latin typeface="Cambria Math" panose="02040503050406030204" pitchFamily="18" charset="0"/>
                  <a:ea typeface="Calibri" panose="020F0502020204030204" pitchFamily="34" charset="0"/>
                </a:endParaRPr>
              </a:p>
              <a:p>
                <a:pPr algn="l">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NI" sz="3600" i="1">
                              <a:effectLst/>
                              <a:latin typeface="Cambria Math"/>
                              <a:ea typeface="Times New Roman" panose="02020603050405020304" pitchFamily="18" charset="0"/>
                              <a:cs typeface="Times New Roman" panose="02020603050405020304" pitchFamily="18" charset="0"/>
                            </a:rPr>
                          </m:ctrlPr>
                        </m:sSubPr>
                        <m:e>
                          <m:r>
                            <a:rPr lang="es-ES" sz="3600" i="1">
                              <a:effectLst/>
                              <a:latin typeface="Cambria Math" panose="02040503050406030204" pitchFamily="18" charset="0"/>
                              <a:ea typeface="Calibri" panose="020F0502020204030204" pitchFamily="34" charset="0"/>
                            </a:rPr>
                            <m:t>𝑄</m:t>
                          </m:r>
                        </m:e>
                        <m:sub>
                          <m:r>
                            <a:rPr lang="es-ES" sz="3600" i="1">
                              <a:effectLst/>
                              <a:latin typeface="Cambria Math" panose="02040503050406030204" pitchFamily="18" charset="0"/>
                              <a:ea typeface="Calibri" panose="020F0502020204030204" pitchFamily="34" charset="0"/>
                            </a:rPr>
                            <m:t>𝑇</m:t>
                          </m:r>
                        </m:sub>
                      </m:sSub>
                      <m:r>
                        <a:rPr lang="es-ES" sz="3600" i="1">
                          <a:effectLst/>
                          <a:latin typeface="Cambria Math" panose="02040503050406030204" pitchFamily="18" charset="0"/>
                          <a:ea typeface="Calibri" panose="020F0502020204030204" pitchFamily="34" charset="0"/>
                        </a:rPr>
                        <m:t>=0.8</m:t>
                      </m:r>
                      <m:r>
                        <a:rPr lang="es-NI" sz="3600" b="0" i="1" smtClean="0">
                          <a:effectLst/>
                          <a:latin typeface="Cambria Math" panose="02040503050406030204" pitchFamily="18" charset="0"/>
                          <a:ea typeface="Calibri" panose="020F0502020204030204" pitchFamily="34" charset="0"/>
                        </a:rPr>
                        <m:t>896</m:t>
                      </m:r>
                      <m:f>
                        <m:fPr>
                          <m:ctrlPr>
                            <a:rPr lang="es-NI" sz="3600" i="1">
                              <a:effectLst/>
                              <a:latin typeface="Cambria Math"/>
                              <a:ea typeface="Calibri" panose="020F0502020204030204" pitchFamily="34" charset="0"/>
                            </a:rPr>
                          </m:ctrlPr>
                        </m:fPr>
                        <m:num>
                          <m:r>
                            <a:rPr lang="es-ES" sz="3600" i="1">
                              <a:effectLst/>
                              <a:latin typeface="Cambria Math" panose="02040503050406030204" pitchFamily="18" charset="0"/>
                              <a:ea typeface="Calibri" panose="020F0502020204030204" pitchFamily="34" charset="0"/>
                            </a:rPr>
                            <m:t>𝑙</m:t>
                          </m:r>
                        </m:num>
                        <m:den>
                          <m:r>
                            <a:rPr lang="es-ES" sz="3600" i="1">
                              <a:effectLst/>
                              <a:latin typeface="Cambria Math" panose="02040503050406030204" pitchFamily="18" charset="0"/>
                              <a:ea typeface="Calibri" panose="020F0502020204030204" pitchFamily="34" charset="0"/>
                            </a:rPr>
                            <m:t>𝑝𝑡𝑎</m:t>
                          </m:r>
                          <m:r>
                            <a:rPr lang="es-ES" sz="3600" i="1">
                              <a:effectLst/>
                              <a:latin typeface="Cambria Math" panose="02040503050406030204" pitchFamily="18" charset="0"/>
                              <a:ea typeface="Calibri" panose="020F0502020204030204" pitchFamily="34" charset="0"/>
                            </a:rPr>
                            <m:t>∗</m:t>
                          </m:r>
                          <m:r>
                            <a:rPr lang="es-ES" sz="3600" i="1">
                              <a:effectLst/>
                              <a:latin typeface="Cambria Math" panose="02040503050406030204" pitchFamily="18" charset="0"/>
                              <a:ea typeface="Calibri" panose="020F0502020204030204" pitchFamily="34" charset="0"/>
                            </a:rPr>
                            <m:t>𝑑</m:t>
                          </m:r>
                          <m:r>
                            <a:rPr lang="es-ES" sz="3600" i="1">
                              <a:effectLst/>
                              <a:latin typeface="Cambria Math" panose="02040503050406030204" pitchFamily="18" charset="0"/>
                              <a:ea typeface="Calibri" panose="020F0502020204030204" pitchFamily="34" charset="0"/>
                            </a:rPr>
                            <m:t>í</m:t>
                          </m:r>
                          <m:r>
                            <a:rPr lang="es-ES" sz="3600" i="1">
                              <a:effectLst/>
                              <a:latin typeface="Cambria Math" panose="02040503050406030204" pitchFamily="18" charset="0"/>
                              <a:ea typeface="Calibri" panose="020F0502020204030204" pitchFamily="34" charset="0"/>
                            </a:rPr>
                            <m:t>𝑎</m:t>
                          </m:r>
                        </m:den>
                      </m:f>
                      <m:r>
                        <a:rPr lang="es-ES" sz="3600" i="1">
                          <a:effectLst/>
                          <a:latin typeface="Cambria Math" panose="02040503050406030204" pitchFamily="18" charset="0"/>
                          <a:ea typeface="Calibri" panose="020F0502020204030204" pitchFamily="34" charset="0"/>
                        </a:rPr>
                        <m:t>∗</m:t>
                      </m:r>
                      <m:r>
                        <a:rPr lang="es-NI" sz="3600" b="0" i="1" smtClean="0">
                          <a:effectLst/>
                          <a:latin typeface="Cambria Math" panose="02040503050406030204" pitchFamily="18" charset="0"/>
                          <a:ea typeface="Calibri" panose="020F0502020204030204" pitchFamily="34" charset="0"/>
                        </a:rPr>
                        <m:t>43 912</m:t>
                      </m:r>
                      <m:r>
                        <a:rPr lang="es-ES" sz="3600" i="1">
                          <a:effectLst/>
                          <a:latin typeface="Cambria Math" panose="02040503050406030204" pitchFamily="18" charset="0"/>
                          <a:ea typeface="Calibri" panose="020F0502020204030204" pitchFamily="34" charset="0"/>
                        </a:rPr>
                        <m:t> </m:t>
                      </m:r>
                      <m:r>
                        <a:rPr lang="es-ES" sz="3600" i="1">
                          <a:effectLst/>
                          <a:latin typeface="Cambria Math" panose="02040503050406030204" pitchFamily="18" charset="0"/>
                          <a:ea typeface="Calibri" panose="020F0502020204030204" pitchFamily="34" charset="0"/>
                        </a:rPr>
                        <m:t>𝑝𝑡𝑎𝑠</m:t>
                      </m:r>
                      <m:r>
                        <a:rPr lang="es-NI" sz="3600" b="0" i="1" smtClean="0">
                          <a:effectLst/>
                          <a:latin typeface="Cambria Math" panose="02040503050406030204" pitchFamily="18" charset="0"/>
                          <a:ea typeface="Calibri" panose="020F0502020204030204" pitchFamily="34" charset="0"/>
                        </a:rPr>
                        <m:t>/</m:t>
                      </m:r>
                      <m:r>
                        <a:rPr lang="es-NI" sz="3600" b="0" i="1" smtClean="0">
                          <a:effectLst/>
                          <a:latin typeface="Cambria Math" panose="02040503050406030204" pitchFamily="18" charset="0"/>
                          <a:ea typeface="Calibri" panose="020F0502020204030204" pitchFamily="34" charset="0"/>
                        </a:rPr>
                        <m:t>𝑀𝑧</m:t>
                      </m:r>
                      <m:r>
                        <a:rPr lang="es-ES" sz="3600" i="1">
                          <a:effectLst/>
                          <a:latin typeface="Cambria Math" panose="02040503050406030204" pitchFamily="18" charset="0"/>
                          <a:ea typeface="Calibri" panose="020F0502020204030204" pitchFamily="34" charset="0"/>
                        </a:rPr>
                        <m:t> </m:t>
                      </m:r>
                    </m:oMath>
                  </m:oMathPara>
                </a14:m>
                <a:endParaRPr lang="es-NI" sz="3600" dirty="0" smtClean="0">
                  <a:effectLst/>
                  <a:latin typeface="Arial" panose="020B0604020202020204" pitchFamily="34" charset="0"/>
                  <a:ea typeface="Calibri" panose="020F0502020204030204" pitchFamily="34" charset="0"/>
                </a:endParaRPr>
              </a:p>
              <a:p>
                <a:pPr algn="l">
                  <a:spcBef>
                    <a:spcPts val="600"/>
                  </a:spcBef>
                  <a:spcAft>
                    <a:spcPts val="0"/>
                  </a:spcAft>
                </a:pP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NI" sz="3600" i="1">
                              <a:effectLst/>
                              <a:latin typeface="Cambria Math"/>
                              <a:ea typeface="Times New Roman" panose="02020603050405020304" pitchFamily="18" charset="0"/>
                              <a:cs typeface="Times New Roman" panose="02020603050405020304" pitchFamily="18" charset="0"/>
                            </a:rPr>
                          </m:ctrlPr>
                        </m:sSubPr>
                        <m:e>
                          <m:r>
                            <a:rPr lang="es-ES" sz="3600" i="1">
                              <a:effectLst/>
                              <a:latin typeface="Cambria Math" panose="02040503050406030204" pitchFamily="18" charset="0"/>
                              <a:ea typeface="Calibri" panose="020F0502020204030204" pitchFamily="34" charset="0"/>
                            </a:rPr>
                            <m:t>𝑄</m:t>
                          </m:r>
                        </m:e>
                        <m:sub>
                          <m:r>
                            <a:rPr lang="es-ES" sz="3600" i="1">
                              <a:effectLst/>
                              <a:latin typeface="Cambria Math" panose="02040503050406030204" pitchFamily="18" charset="0"/>
                              <a:ea typeface="Calibri" panose="020F0502020204030204" pitchFamily="34" charset="0"/>
                            </a:rPr>
                            <m:t>𝑇</m:t>
                          </m:r>
                        </m:sub>
                      </m:sSub>
                      <m:r>
                        <a:rPr lang="es-ES" sz="3600" i="1">
                          <a:effectLst/>
                          <a:latin typeface="Cambria Math" panose="02040503050406030204" pitchFamily="18" charset="0"/>
                          <a:ea typeface="Calibri" panose="020F0502020204030204" pitchFamily="34" charset="0"/>
                        </a:rPr>
                        <m:t>=</m:t>
                      </m:r>
                      <m:r>
                        <a:rPr lang="es-NI" sz="3600" b="0" i="1" smtClean="0">
                          <a:effectLst/>
                          <a:latin typeface="Cambria Math" panose="02040503050406030204" pitchFamily="18" charset="0"/>
                          <a:ea typeface="Calibri" panose="020F0502020204030204" pitchFamily="34" charset="0"/>
                        </a:rPr>
                        <m:t>39 064</m:t>
                      </m:r>
                      <m:f>
                        <m:fPr>
                          <m:ctrlPr>
                            <a:rPr lang="es-NI" sz="3600" i="1">
                              <a:effectLst/>
                              <a:latin typeface="Cambria Math"/>
                              <a:ea typeface="Calibri" panose="020F0502020204030204" pitchFamily="34" charset="0"/>
                            </a:rPr>
                          </m:ctrlPr>
                        </m:fPr>
                        <m:num>
                          <m:r>
                            <a:rPr lang="es-ES" sz="3600" i="1">
                              <a:effectLst/>
                              <a:latin typeface="Cambria Math" panose="02040503050406030204" pitchFamily="18" charset="0"/>
                              <a:ea typeface="Calibri" panose="020F0502020204030204" pitchFamily="34" charset="0"/>
                            </a:rPr>
                            <m:t>𝑙</m:t>
                          </m:r>
                        </m:num>
                        <m:den>
                          <m:r>
                            <a:rPr lang="es-ES" sz="3600" i="1">
                              <a:effectLst/>
                              <a:latin typeface="Cambria Math" panose="02040503050406030204" pitchFamily="18" charset="0"/>
                              <a:ea typeface="Calibri" panose="020F0502020204030204" pitchFamily="34" charset="0"/>
                            </a:rPr>
                            <m:t>𝑑</m:t>
                          </m:r>
                          <m:r>
                            <a:rPr lang="es-ES" sz="3600" i="1">
                              <a:effectLst/>
                              <a:latin typeface="Cambria Math" panose="02040503050406030204" pitchFamily="18" charset="0"/>
                              <a:ea typeface="Calibri" panose="020F0502020204030204" pitchFamily="34" charset="0"/>
                            </a:rPr>
                            <m:t>í</m:t>
                          </m:r>
                          <m:r>
                            <a:rPr lang="es-ES" sz="3600" i="1">
                              <a:effectLst/>
                              <a:latin typeface="Cambria Math" panose="02040503050406030204" pitchFamily="18" charset="0"/>
                              <a:ea typeface="Calibri" panose="020F0502020204030204" pitchFamily="34" charset="0"/>
                            </a:rPr>
                            <m:t>𝑎</m:t>
                          </m:r>
                        </m:den>
                      </m:f>
                    </m:oMath>
                  </m:oMathPara>
                </a14:m>
                <a:endParaRPr lang="es-NI" sz="3600" dirty="0" smtClean="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ES" sz="3600" dirty="0">
                    <a:effectLst/>
                    <a:latin typeface="Arial" panose="020B0604020202020204" pitchFamily="34" charset="0"/>
                    <a:ea typeface="Times New Roman" panose="02020603050405020304" pitchFamily="18"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Subtítulo 2">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cx="http://schemas.microsoft.com/office/drawing/2014/chartex" xmlns:wpc="http://schemas.microsoft.com/office/word/2010/wordprocessingCanvas" xmlns="" xmlns:a14="http://schemas.microsoft.com/office/drawing/2010/main" id="{DB02966C-B843-45C3-8D91-F0441CDFC67A}"/>
                  </a:ext>
                </a:extLst>
              </p:cNvPr>
              <p:cNvSpPr>
                <a:spLocks noGrp="1" noRot="1" noChangeAspect="1" noMove="1" noResize="1" noEditPoints="1" noAdjustHandles="1" noChangeArrowheads="1" noChangeShapeType="1" noTextEdit="1"/>
              </p:cNvSpPr>
              <p:nvPr/>
            </p:nvSpPr>
            <p:spPr>
              <a:xfrm>
                <a:off x="1197868" y="260648"/>
                <a:ext cx="10081120" cy="5976664"/>
              </a:xfrm>
              <a:prstGeom prst="rect">
                <a:avLst/>
              </a:prstGeom>
              <a:blipFill rotWithShape="0">
                <a:blip r:embed="rId2"/>
                <a:stretch>
                  <a:fillRect l="-605"/>
                </a:stretch>
              </a:blipFill>
              <a:ln w="3175">
                <a:solidFill>
                  <a:schemeClr val="tx1"/>
                </a:solidFill>
              </a:ln>
            </p:spPr>
            <p:txBody>
              <a:bodyPr/>
              <a:lstStyle/>
              <a:p>
                <a:r>
                  <a:rPr lang="es-NI">
                    <a:noFill/>
                  </a:rPr>
                  <a:t> </a:t>
                </a:r>
              </a:p>
            </p:txBody>
          </p:sp>
        </mc:Fallback>
      </mc:AlternateContent>
    </p:spTree>
    <p:extLst>
      <p:ext uri="{BB962C8B-B14F-4D97-AF65-F5344CB8AC3E}">
        <p14:creationId xmlns:p14="http://schemas.microsoft.com/office/powerpoint/2010/main" val="22811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ubtítulo 2">
                <a:extLst>
                  <a:ext uri="{FF2B5EF4-FFF2-40B4-BE49-F238E27FC236}">
                    <a16:creationId xmlns="" xmlns:wpc="http://schemas.microsoft.com/office/word/2010/wordprocessingCanvas" xmlns:cx="http://schemas.microsoft.com/office/drawing/2014/chartex"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DB02966C-B843-45C3-8D91-F0441CDFC67A}"/>
                  </a:ext>
                </a:extLst>
              </p:cNvPr>
              <p:cNvSpPr>
                <a:spLocks noGrp="1"/>
              </p:cNvSpPr>
              <p:nvPr/>
            </p:nvSpPr>
            <p:spPr>
              <a:xfrm>
                <a:off x="1197868" y="260648"/>
                <a:ext cx="10153128" cy="6597352"/>
              </a:xfrm>
              <a:prstGeom prst="rect">
                <a:avLst/>
              </a:prstGeom>
              <a:ln w="3175">
                <a:solidFill>
                  <a:schemeClr val="tx1"/>
                </a:solidFill>
              </a:ln>
            </p:spPr>
            <p:txBody>
              <a:bodyPr vert="horz" wrap="square" lIns="91440" tIns="45720" rIns="91440" bIns="45720" rtlCol="0">
                <a:noAutofit/>
              </a:bodyPr>
              <a:lstStyle/>
              <a:p>
                <a:pPr algn="l">
                  <a:spcBef>
                    <a:spcPts val="600"/>
                  </a:spcBef>
                  <a:spcAft>
                    <a:spcPts val="0"/>
                  </a:spcAft>
                </a:pPr>
                <a:r>
                  <a:rPr lang="es-NI" sz="3600" kern="1200" dirty="0" smtClean="0">
                    <a:solidFill>
                      <a:srgbClr val="000000"/>
                    </a:solidFill>
                    <a:effectLst/>
                    <a:latin typeface="Arial" panose="020B0604020202020204" pitchFamily="34"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NI" sz="3600" b="1" dirty="0">
                    <a:effectLst/>
                    <a:latin typeface="Arial" panose="020B0604020202020204" pitchFamily="34" charset="0"/>
                    <a:ea typeface="Times New Roman" panose="02020603050405020304" pitchFamily="18" charset="0"/>
                    <a:cs typeface="Arial" panose="020B0604020202020204" pitchFamily="34" charset="0"/>
                  </a:rPr>
                  <a:t> </a:t>
                </a:r>
                <a:r>
                  <a:rPr lang="es-NI" sz="3600" b="1" dirty="0" smtClean="0">
                    <a:effectLst/>
                    <a:latin typeface="Arial" panose="020B0604020202020204" pitchFamily="34" charset="0"/>
                    <a:ea typeface="Times New Roman" panose="02020603050405020304" pitchFamily="18" charset="0"/>
                    <a:cs typeface="Arial" panose="020B0604020202020204" pitchFamily="34" charset="0"/>
                  </a:rPr>
                  <a:t>Caudal </a:t>
                </a:r>
                <a:r>
                  <a:rPr lang="es-NI" sz="3600" b="1" dirty="0">
                    <a:effectLst/>
                    <a:latin typeface="Arial" panose="020B0604020202020204" pitchFamily="34" charset="0"/>
                    <a:ea typeface="Times New Roman" panose="02020603050405020304" pitchFamily="18" charset="0"/>
                    <a:cs typeface="Arial" panose="020B0604020202020204" pitchFamily="34" charset="0"/>
                  </a:rPr>
                  <a:t>total de aplicación (Q</a:t>
                </a:r>
                <a:r>
                  <a:rPr lang="es-NI" sz="3600" b="1" baseline="-25000" dirty="0">
                    <a:effectLst/>
                    <a:latin typeface="Arial" panose="020B0604020202020204" pitchFamily="34" charset="0"/>
                    <a:ea typeface="Times New Roman" panose="02020603050405020304" pitchFamily="18" charset="0"/>
                    <a:cs typeface="Arial" panose="020B0604020202020204" pitchFamily="34" charset="0"/>
                  </a:rPr>
                  <a:t>T</a:t>
                </a:r>
                <a:r>
                  <a:rPr lang="es-NI" sz="3600" b="1" dirty="0" smtClean="0">
                    <a:effectLst/>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spcAft>
                    <a:spcPts val="0"/>
                  </a:spcAft>
                </a:pP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NI" sz="3600" i="1">
                              <a:effectLst/>
                              <a:latin typeface="Cambria Math"/>
                              <a:ea typeface="Times New Roman" panose="02020603050405020304" pitchFamily="18" charset="0"/>
                              <a:cs typeface="Times New Roman" panose="02020603050405020304" pitchFamily="18" charset="0"/>
                            </a:rPr>
                          </m:ctrlPr>
                        </m:sSubPr>
                        <m:e>
                          <m:r>
                            <a:rPr lang="es-ES" sz="3600" i="1">
                              <a:effectLst/>
                              <a:latin typeface="Cambria Math" panose="02040503050406030204" pitchFamily="18" charset="0"/>
                              <a:ea typeface="Calibri" panose="020F0502020204030204" pitchFamily="34" charset="0"/>
                            </a:rPr>
                            <m:t>𝑄</m:t>
                          </m:r>
                        </m:e>
                        <m:sub>
                          <m:r>
                            <a:rPr lang="es-ES" sz="3600" i="1">
                              <a:effectLst/>
                              <a:latin typeface="Cambria Math" panose="02040503050406030204" pitchFamily="18" charset="0"/>
                              <a:ea typeface="Calibri" panose="020F0502020204030204" pitchFamily="34" charset="0"/>
                            </a:rPr>
                            <m:t>𝑇</m:t>
                          </m:r>
                        </m:sub>
                      </m:sSub>
                      <m:r>
                        <a:rPr lang="es-ES" sz="3600" i="1">
                          <a:effectLst/>
                          <a:latin typeface="Cambria Math" panose="02040503050406030204" pitchFamily="18" charset="0"/>
                          <a:ea typeface="Calibri" panose="020F0502020204030204" pitchFamily="34" charset="0"/>
                        </a:rPr>
                        <m:t>=</m:t>
                      </m:r>
                      <m:r>
                        <a:rPr lang="es-NI" sz="3600" b="0" i="1" smtClean="0">
                          <a:effectLst/>
                          <a:latin typeface="Cambria Math" panose="02040503050406030204" pitchFamily="18" charset="0"/>
                          <a:ea typeface="Calibri" panose="020F0502020204030204" pitchFamily="34" charset="0"/>
                        </a:rPr>
                        <m:t>39 064</m:t>
                      </m:r>
                      <m:f>
                        <m:fPr>
                          <m:ctrlPr>
                            <a:rPr lang="es-NI" sz="3600" i="1">
                              <a:effectLst/>
                              <a:latin typeface="Cambria Math"/>
                              <a:ea typeface="Calibri" panose="020F0502020204030204" pitchFamily="34" charset="0"/>
                            </a:rPr>
                          </m:ctrlPr>
                        </m:fPr>
                        <m:num>
                          <m:r>
                            <a:rPr lang="es-ES" sz="3600" i="1">
                              <a:effectLst/>
                              <a:latin typeface="Cambria Math" panose="02040503050406030204" pitchFamily="18" charset="0"/>
                              <a:ea typeface="Calibri" panose="020F0502020204030204" pitchFamily="34" charset="0"/>
                            </a:rPr>
                            <m:t>𝑙</m:t>
                          </m:r>
                        </m:num>
                        <m:den>
                          <m:r>
                            <a:rPr lang="es-ES" sz="3600" i="1">
                              <a:effectLst/>
                              <a:latin typeface="Cambria Math" panose="02040503050406030204" pitchFamily="18" charset="0"/>
                              <a:ea typeface="Calibri" panose="020F0502020204030204" pitchFamily="34" charset="0"/>
                            </a:rPr>
                            <m:t>𝑑</m:t>
                          </m:r>
                          <m:r>
                            <a:rPr lang="es-ES" sz="3600" i="1">
                              <a:effectLst/>
                              <a:latin typeface="Cambria Math" panose="02040503050406030204" pitchFamily="18" charset="0"/>
                              <a:ea typeface="Calibri" panose="020F0502020204030204" pitchFamily="34" charset="0"/>
                            </a:rPr>
                            <m:t>í</m:t>
                          </m:r>
                          <m:r>
                            <a:rPr lang="es-ES" sz="3600" i="1">
                              <a:effectLst/>
                              <a:latin typeface="Cambria Math" panose="02040503050406030204" pitchFamily="18" charset="0"/>
                              <a:ea typeface="Calibri" panose="020F0502020204030204" pitchFamily="34" charset="0"/>
                            </a:rPr>
                            <m:t>𝑎</m:t>
                          </m:r>
                        </m:den>
                      </m:f>
                    </m:oMath>
                  </m:oMathPara>
                </a14:m>
                <a:endParaRPr lang="es-NI" sz="3600" dirty="0" smtClean="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endParaRPr lang="es-NI" sz="3600" dirty="0" smtClean="0">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14:m>
                  <m:oMathPara xmlns:m="http://schemas.openxmlformats.org/officeDocument/2006/math">
                    <m:oMathParaPr>
                      <m:jc m:val="centerGroup"/>
                    </m:oMathParaPr>
                    <m:oMath xmlns:m="http://schemas.openxmlformats.org/officeDocument/2006/math">
                      <m:sSub>
                        <m:sSubPr>
                          <m:ctrlPr>
                            <a:rPr lang="es-NI" sz="3600" i="1">
                              <a:latin typeface="Cambria Math"/>
                              <a:ea typeface="Times New Roman" panose="02020603050405020304" pitchFamily="18" charset="0"/>
                              <a:cs typeface="Times New Roman" panose="02020603050405020304" pitchFamily="18" charset="0"/>
                            </a:rPr>
                          </m:ctrlPr>
                        </m:sSubPr>
                        <m:e>
                          <m:r>
                            <a:rPr lang="es-ES" sz="3600" i="1">
                              <a:latin typeface="Cambria Math" panose="02040503050406030204" pitchFamily="18" charset="0"/>
                              <a:ea typeface="Calibri" panose="020F0502020204030204" pitchFamily="34" charset="0"/>
                            </a:rPr>
                            <m:t>𝑄</m:t>
                          </m:r>
                        </m:e>
                        <m:sub>
                          <m:r>
                            <a:rPr lang="es-ES" sz="3600" i="1">
                              <a:latin typeface="Cambria Math" panose="02040503050406030204" pitchFamily="18" charset="0"/>
                              <a:ea typeface="Calibri" panose="020F0502020204030204" pitchFamily="34" charset="0"/>
                            </a:rPr>
                            <m:t>𝑇</m:t>
                          </m:r>
                        </m:sub>
                      </m:sSub>
                      <m:r>
                        <a:rPr lang="es-ES" sz="3600" i="1">
                          <a:latin typeface="Cambria Math" panose="02040503050406030204" pitchFamily="18" charset="0"/>
                          <a:ea typeface="Calibri" panose="020F0502020204030204" pitchFamily="34" charset="0"/>
                        </a:rPr>
                        <m:t>=</m:t>
                      </m:r>
                      <m:r>
                        <a:rPr lang="es-NI" sz="3600" b="0" i="1" smtClean="0">
                          <a:latin typeface="Cambria Math" panose="02040503050406030204" pitchFamily="18" charset="0"/>
                          <a:ea typeface="Calibri" panose="020F0502020204030204" pitchFamily="34" charset="0"/>
                        </a:rPr>
                        <m:t>10 320</m:t>
                      </m:r>
                      <m:f>
                        <m:fPr>
                          <m:ctrlPr>
                            <a:rPr lang="es-NI" sz="3600" i="1">
                              <a:latin typeface="Cambria Math"/>
                              <a:ea typeface="Calibri" panose="020F0502020204030204" pitchFamily="34" charset="0"/>
                            </a:rPr>
                          </m:ctrlPr>
                        </m:fPr>
                        <m:num>
                          <m:r>
                            <a:rPr lang="es-NI" sz="3600" b="0" i="1" smtClean="0">
                              <a:latin typeface="Cambria Math" panose="02040503050406030204" pitchFamily="18" charset="0"/>
                              <a:ea typeface="Calibri" panose="020F0502020204030204" pitchFamily="34" charset="0"/>
                            </a:rPr>
                            <m:t>𝑔𝑎𝑙𝑜𝑛𝑒𝑠</m:t>
                          </m:r>
                        </m:num>
                        <m:den>
                          <m:r>
                            <a:rPr lang="es-ES" sz="3600" i="1">
                              <a:latin typeface="Cambria Math" panose="02040503050406030204" pitchFamily="18" charset="0"/>
                              <a:ea typeface="Calibri" panose="020F0502020204030204" pitchFamily="34" charset="0"/>
                            </a:rPr>
                            <m:t>𝑑</m:t>
                          </m:r>
                          <m:r>
                            <a:rPr lang="es-ES" sz="3600" i="1">
                              <a:latin typeface="Cambria Math" panose="02040503050406030204" pitchFamily="18" charset="0"/>
                              <a:ea typeface="Calibri" panose="020F0502020204030204" pitchFamily="34" charset="0"/>
                            </a:rPr>
                            <m:t>í</m:t>
                          </m:r>
                          <m:r>
                            <a:rPr lang="es-ES" sz="3600" i="1">
                              <a:latin typeface="Cambria Math" panose="02040503050406030204" pitchFamily="18" charset="0"/>
                              <a:ea typeface="Calibri" panose="020F0502020204030204" pitchFamily="34" charset="0"/>
                            </a:rPr>
                            <m:t>𝑎</m:t>
                          </m:r>
                        </m:den>
                      </m:f>
                    </m:oMath>
                  </m:oMathPara>
                </a14:m>
                <a:endParaRPr lang="es-NI" sz="3600" dirty="0" smtClean="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endParaRPr lang="es-NI" sz="3600" dirty="0" smtClean="0">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14:m>
                  <m:oMathPara xmlns:m="http://schemas.openxmlformats.org/officeDocument/2006/math">
                    <m:oMathParaPr>
                      <m:jc m:val="centerGroup"/>
                    </m:oMathParaPr>
                    <m:oMath xmlns:m="http://schemas.openxmlformats.org/officeDocument/2006/math">
                      <m:sSub>
                        <m:sSubPr>
                          <m:ctrlPr>
                            <a:rPr lang="es-NI" sz="3600" i="1">
                              <a:latin typeface="Cambria Math"/>
                              <a:ea typeface="Times New Roman" panose="02020603050405020304" pitchFamily="18" charset="0"/>
                              <a:cs typeface="Times New Roman" panose="02020603050405020304" pitchFamily="18" charset="0"/>
                            </a:rPr>
                          </m:ctrlPr>
                        </m:sSubPr>
                        <m:e>
                          <m:r>
                            <a:rPr lang="es-ES" sz="3600" i="1">
                              <a:latin typeface="Cambria Math" panose="02040503050406030204" pitchFamily="18" charset="0"/>
                              <a:ea typeface="Calibri" panose="020F0502020204030204" pitchFamily="34" charset="0"/>
                            </a:rPr>
                            <m:t>𝑄</m:t>
                          </m:r>
                        </m:e>
                        <m:sub>
                          <m:r>
                            <a:rPr lang="es-ES" sz="3600" i="1">
                              <a:latin typeface="Cambria Math" panose="02040503050406030204" pitchFamily="18" charset="0"/>
                              <a:ea typeface="Calibri" panose="020F0502020204030204" pitchFamily="34" charset="0"/>
                            </a:rPr>
                            <m:t>𝑇</m:t>
                          </m:r>
                        </m:sub>
                      </m:sSub>
                      <m:r>
                        <a:rPr lang="es-ES" sz="3600" i="1">
                          <a:latin typeface="Cambria Math" panose="02040503050406030204" pitchFamily="18" charset="0"/>
                          <a:ea typeface="Calibri" panose="020F0502020204030204" pitchFamily="34" charset="0"/>
                        </a:rPr>
                        <m:t>=</m:t>
                      </m:r>
                      <m:r>
                        <a:rPr lang="es-NI" sz="3600" i="1">
                          <a:latin typeface="Cambria Math" panose="02040503050406030204" pitchFamily="18" charset="0"/>
                          <a:ea typeface="Calibri" panose="020F0502020204030204" pitchFamily="34" charset="0"/>
                        </a:rPr>
                        <m:t>39</m:t>
                      </m:r>
                      <m:r>
                        <a:rPr lang="es-NI" sz="3600" b="0" i="1" smtClean="0">
                          <a:latin typeface="Cambria Math" panose="02040503050406030204" pitchFamily="18" charset="0"/>
                          <a:ea typeface="Calibri" panose="020F0502020204030204" pitchFamily="34" charset="0"/>
                        </a:rPr>
                        <m:t>.</m:t>
                      </m:r>
                      <m:r>
                        <a:rPr lang="es-NI" sz="3600" i="1">
                          <a:latin typeface="Cambria Math" panose="02040503050406030204" pitchFamily="18" charset="0"/>
                          <a:ea typeface="Calibri" panose="020F0502020204030204" pitchFamily="34" charset="0"/>
                        </a:rPr>
                        <m:t>064</m:t>
                      </m:r>
                      <m:f>
                        <m:fPr>
                          <m:ctrlPr>
                            <a:rPr lang="es-NI" sz="3600" i="1">
                              <a:latin typeface="Cambria Math"/>
                              <a:ea typeface="Calibri" panose="020F0502020204030204" pitchFamily="34" charset="0"/>
                            </a:rPr>
                          </m:ctrlPr>
                        </m:fPr>
                        <m:num>
                          <m:r>
                            <a:rPr lang="es-NI" sz="3600" b="0" i="1" smtClean="0">
                              <a:latin typeface="Cambria Math" panose="02040503050406030204" pitchFamily="18" charset="0"/>
                              <a:ea typeface="Calibri" panose="020F0502020204030204" pitchFamily="34" charset="0"/>
                            </a:rPr>
                            <m:t>𝑚</m:t>
                          </m:r>
                          <m:r>
                            <a:rPr lang="es-NI" sz="3600" b="0" i="1" baseline="30000" smtClean="0">
                              <a:latin typeface="Cambria Math" panose="02040503050406030204" pitchFamily="18" charset="0"/>
                              <a:ea typeface="Calibri" panose="020F0502020204030204" pitchFamily="34" charset="0"/>
                            </a:rPr>
                            <m:t>3</m:t>
                          </m:r>
                        </m:num>
                        <m:den>
                          <m:r>
                            <a:rPr lang="es-ES" sz="3600" i="1">
                              <a:latin typeface="Cambria Math" panose="02040503050406030204" pitchFamily="18" charset="0"/>
                              <a:ea typeface="Calibri" panose="020F0502020204030204" pitchFamily="34" charset="0"/>
                            </a:rPr>
                            <m:t>𝑑</m:t>
                          </m:r>
                          <m:r>
                            <a:rPr lang="es-ES" sz="3600" i="1">
                              <a:latin typeface="Cambria Math" panose="02040503050406030204" pitchFamily="18" charset="0"/>
                              <a:ea typeface="Calibri" panose="020F0502020204030204" pitchFamily="34" charset="0"/>
                            </a:rPr>
                            <m:t>í</m:t>
                          </m:r>
                          <m:r>
                            <a:rPr lang="es-ES" sz="3600" i="1">
                              <a:latin typeface="Cambria Math" panose="02040503050406030204" pitchFamily="18" charset="0"/>
                              <a:ea typeface="Calibri" panose="020F0502020204030204" pitchFamily="34" charset="0"/>
                            </a:rPr>
                            <m:t>𝑎</m:t>
                          </m:r>
                        </m:den>
                      </m:f>
                    </m:oMath>
                  </m:oMathPara>
                </a14:m>
                <a:endParaRPr lang="es-NI" sz="3600" dirty="0" smtClean="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endParaRPr lang="es-NI" sz="3600" dirty="0">
                  <a:effectLst/>
                  <a:latin typeface="Arial" panose="020B0604020202020204" pitchFamily="34" charset="0"/>
                  <a:ea typeface="Calibri" panose="020F0502020204030204" pitchFamily="34" charset="0"/>
                  <a:cs typeface="Arial" panose="020B0604020202020204" pitchFamily="34" charset="0"/>
                </a:endParaRPr>
              </a:p>
              <a:p>
                <a:pPr algn="l">
                  <a:spcBef>
                    <a:spcPts val="600"/>
                  </a:spcBef>
                  <a:spcAft>
                    <a:spcPts val="0"/>
                  </a:spcAft>
                </a:pPr>
                <a:r>
                  <a:rPr lang="es-ES" sz="3600" dirty="0">
                    <a:effectLst/>
                    <a:latin typeface="Arial" panose="020B0604020202020204" pitchFamily="34" charset="0"/>
                    <a:ea typeface="Times New Roman" panose="02020603050405020304" pitchFamily="18" charset="0"/>
                    <a:cs typeface="Arial" panose="020B0604020202020204" pitchFamily="34" charset="0"/>
                  </a:rPr>
                  <a:t> </a:t>
                </a:r>
                <a:endParaRPr lang="es-NI"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Subtítulo 2">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cx="http://schemas.microsoft.com/office/drawing/2014/chartex" xmlns:wpc="http://schemas.microsoft.com/office/word/2010/wordprocessingCanvas" xmlns="" xmlns:a14="http://schemas.microsoft.com/office/drawing/2010/main" id="{DB02966C-B843-45C3-8D91-F0441CDFC67A}"/>
                  </a:ext>
                </a:extLst>
              </p:cNvPr>
              <p:cNvSpPr>
                <a:spLocks noGrp="1" noRot="1" noChangeAspect="1" noMove="1" noResize="1" noEditPoints="1" noAdjustHandles="1" noChangeArrowheads="1" noChangeShapeType="1" noTextEdit="1"/>
              </p:cNvSpPr>
              <p:nvPr/>
            </p:nvSpPr>
            <p:spPr>
              <a:xfrm>
                <a:off x="1197868" y="260648"/>
                <a:ext cx="10153128" cy="6597352"/>
              </a:xfrm>
              <a:prstGeom prst="rect">
                <a:avLst/>
              </a:prstGeom>
              <a:blipFill rotWithShape="0">
                <a:blip r:embed="rId2"/>
                <a:stretch>
                  <a:fillRect l="-600"/>
                </a:stretch>
              </a:blipFill>
              <a:ln w="3175">
                <a:solidFill>
                  <a:schemeClr val="tx1"/>
                </a:solidFill>
              </a:ln>
            </p:spPr>
            <p:txBody>
              <a:bodyPr/>
              <a:lstStyle/>
              <a:p>
                <a:r>
                  <a:rPr lang="es-NI">
                    <a:noFill/>
                  </a:rPr>
                  <a:t> </a:t>
                </a:r>
              </a:p>
            </p:txBody>
          </p:sp>
        </mc:Fallback>
      </mc:AlternateContent>
    </p:spTree>
    <p:extLst>
      <p:ext uri="{BB962C8B-B14F-4D97-AF65-F5344CB8AC3E}">
        <p14:creationId xmlns:p14="http://schemas.microsoft.com/office/powerpoint/2010/main" val="32932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13024"/>
            <a:ext cx="10414892" cy="6871024"/>
          </a:xfrm>
          <a:prstGeom prst="rect">
            <a:avLst/>
          </a:prstGeom>
        </p:spPr>
      </p:pic>
    </p:spTree>
    <p:extLst>
      <p:ext uri="{BB962C8B-B14F-4D97-AF65-F5344CB8AC3E}">
        <p14:creationId xmlns:p14="http://schemas.microsoft.com/office/powerpoint/2010/main" val="157574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2084" y="188640"/>
            <a:ext cx="4443481" cy="756320"/>
          </a:xfrm>
        </p:spPr>
        <p:style>
          <a:lnRef idx="2">
            <a:schemeClr val="accent5">
              <a:shade val="50000"/>
            </a:schemeClr>
          </a:lnRef>
          <a:fillRef idx="1">
            <a:schemeClr val="accent5"/>
          </a:fillRef>
          <a:effectRef idx="0">
            <a:schemeClr val="accent5"/>
          </a:effectRef>
          <a:fontRef idx="minor">
            <a:schemeClr val="lt1"/>
          </a:fontRef>
        </p:style>
        <p:txBody>
          <a:bodyPr/>
          <a:lstStyle/>
          <a:p>
            <a:r>
              <a:rPr lang="es-ES" b="1" dirty="0" smtClean="0"/>
              <a:t>MANTENIMIENTO</a:t>
            </a:r>
            <a:endParaRPr lang="es-NI" dirty="0"/>
          </a:p>
        </p:txBody>
      </p:sp>
      <p:sp>
        <p:nvSpPr>
          <p:cNvPr id="3" name="Marcador de contenido 2"/>
          <p:cNvSpPr>
            <a:spLocks noGrp="1"/>
          </p:cNvSpPr>
          <p:nvPr>
            <p:ph idx="1"/>
          </p:nvPr>
        </p:nvSpPr>
        <p:spPr>
          <a:xfrm>
            <a:off x="333772" y="1484784"/>
            <a:ext cx="11665296" cy="5184576"/>
          </a:xfrm>
        </p:spPr>
        <p:style>
          <a:lnRef idx="1">
            <a:schemeClr val="accent5"/>
          </a:lnRef>
          <a:fillRef idx="2">
            <a:schemeClr val="accent5"/>
          </a:fillRef>
          <a:effectRef idx="1">
            <a:schemeClr val="accent5"/>
          </a:effectRef>
          <a:fontRef idx="minor">
            <a:schemeClr val="dk1"/>
          </a:fontRef>
        </p:style>
        <p:txBody>
          <a:bodyPr>
            <a:noAutofit/>
          </a:bodyPr>
          <a:lstStyle/>
          <a:p>
            <a:r>
              <a:rPr lang="es-ES" sz="3200" dirty="0" smtClean="0"/>
              <a:t>Con </a:t>
            </a:r>
            <a:r>
              <a:rPr lang="es-ES" sz="3200" dirty="0"/>
              <a:t>cierta regularidad se debe abrir el filtro y limpiar las partículas retenidas en los discos del mismo.</a:t>
            </a:r>
            <a:endParaRPr lang="es-NI" sz="3200" dirty="0"/>
          </a:p>
          <a:p>
            <a:r>
              <a:rPr lang="es-ES" sz="3200" dirty="0"/>
              <a:t>Cada cierto tiempo  quite los anillos finales de los laterales de riego y deje drenar un poco de agua, esto limpiará la suciedad que se ha retenido en su interior.  </a:t>
            </a:r>
            <a:endParaRPr lang="es-NI" sz="3200" dirty="0"/>
          </a:p>
          <a:p>
            <a:r>
              <a:rPr lang="es-ES" sz="3200" dirty="0"/>
              <a:t>Antes del riego inspeccionen que las mangueras  de goteo(laterales de riego) estén bien conectadas y no tengan fugas.</a:t>
            </a:r>
            <a:endParaRPr lang="es-NI" sz="3200" dirty="0"/>
          </a:p>
          <a:p>
            <a:r>
              <a:rPr lang="es-ES" sz="3200" dirty="0"/>
              <a:t>Los animales pueden dañar las mangueras de goteo para ello se debe prevenir  su entrada a la  parcela de riego.  </a:t>
            </a:r>
            <a:endParaRPr lang="es-NI" sz="3200" dirty="0"/>
          </a:p>
          <a:p>
            <a:r>
              <a:rPr lang="es-NI" sz="3200" dirty="0" smtClean="0"/>
              <a:t>{A-.,,NNC</a:t>
            </a:r>
          </a:p>
          <a:p>
            <a:r>
              <a:rPr lang="es-NI" sz="3200" dirty="0" smtClean="0"/>
              <a:t>}{</a:t>
            </a:r>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r>
              <a:rPr lang="es-NI" sz="3200" dirty="0" smtClean="0"/>
              <a:t>}}}</a:t>
            </a:r>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a:p>
            <a:endParaRPr lang="es-NI" sz="3200" dirty="0"/>
          </a:p>
          <a:p>
            <a:endParaRPr lang="es-NI" sz="3200" dirty="0" smtClean="0"/>
          </a:p>
        </p:txBody>
      </p:sp>
    </p:spTree>
    <p:extLst>
      <p:ext uri="{BB962C8B-B14F-4D97-AF65-F5344CB8AC3E}">
        <p14:creationId xmlns:p14="http://schemas.microsoft.com/office/powerpoint/2010/main" val="35595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6E8C7CC-A681-4FE3-ABA1-65D6295C57E0}"/>
              </a:ext>
            </a:extLst>
          </p:cNvPr>
          <p:cNvSpPr>
            <a:spLocks noGrp="1"/>
          </p:cNvSpPr>
          <p:nvPr>
            <p:ph type="title"/>
          </p:nvPr>
        </p:nvSpPr>
        <p:spPr/>
        <p:txBody>
          <a:bodyPr>
            <a:normAutofit/>
          </a:bodyPr>
          <a:lstStyle/>
          <a:p>
            <a:r>
              <a:rPr lang="es-NI" sz="4400" b="1" dirty="0" smtClean="0"/>
              <a:t>Evapotranspiración</a:t>
            </a:r>
            <a:endParaRPr lang="es-NI" sz="4400" b="1" dirty="0"/>
          </a:p>
        </p:txBody>
      </p:sp>
      <p:sp>
        <p:nvSpPr>
          <p:cNvPr id="3" name="Marcador de contenido 2">
            <a:extLst>
              <a:ext uri="{FF2B5EF4-FFF2-40B4-BE49-F238E27FC236}">
                <a16:creationId xmlns="" xmlns:a16="http://schemas.microsoft.com/office/drawing/2014/main" id="{70179AD1-4E57-4BD5-BDAF-AFED2E0ED5A4}"/>
              </a:ext>
            </a:extLst>
          </p:cNvPr>
          <p:cNvSpPr>
            <a:spLocks noGrp="1"/>
          </p:cNvSpPr>
          <p:nvPr>
            <p:ph idx="1"/>
          </p:nvPr>
        </p:nvSpPr>
        <p:spPr>
          <a:xfrm>
            <a:off x="1218882" y="1933296"/>
            <a:ext cx="9751060" cy="4572000"/>
          </a:xfrm>
        </p:spPr>
        <p:txBody>
          <a:bodyPr>
            <a:normAutofit/>
          </a:bodyPr>
          <a:lstStyle/>
          <a:p>
            <a:pPr algn="just">
              <a:buFont typeface="Wingdings" panose="05000000000000000000" pitchFamily="2" charset="2"/>
              <a:buChar char="Ø"/>
            </a:pPr>
            <a:r>
              <a:rPr lang="es-ES" sz="4000" b="1" i="1" dirty="0"/>
              <a:t>Se entiende por Evapotranspiración a la pérdida de agua que ocurre en la superficie del suelo y en la transpiración de las plantas y generalmente se expresa en </a:t>
            </a:r>
            <a:r>
              <a:rPr lang="es-ES" sz="4000" b="1" i="1" dirty="0" err="1"/>
              <a:t>mm.</a:t>
            </a:r>
            <a:endParaRPr lang="es-NI" sz="4000" dirty="0" smtClean="0"/>
          </a:p>
          <a:p>
            <a:pPr algn="just">
              <a:buFont typeface="Wingdings" panose="05000000000000000000" pitchFamily="2" charset="2"/>
              <a:buChar char="Ø"/>
            </a:pPr>
            <a:endParaRPr lang="es-NI" sz="4000" dirty="0"/>
          </a:p>
        </p:txBody>
      </p:sp>
    </p:spTree>
    <p:extLst>
      <p:ext uri="{BB962C8B-B14F-4D97-AF65-F5344CB8AC3E}">
        <p14:creationId xmlns:p14="http://schemas.microsoft.com/office/powerpoint/2010/main" val="393120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2" y="-963488"/>
            <a:ext cx="12188825" cy="9145776"/>
          </a:xfrm>
          <a:prstGeom prst="rect">
            <a:avLst/>
          </a:prstGeom>
        </p:spPr>
      </p:pic>
      <p:sp>
        <p:nvSpPr>
          <p:cNvPr id="2" name="Título 1">
            <a:extLst>
              <a:ext uri="{FF2B5EF4-FFF2-40B4-BE49-F238E27FC236}">
                <a16:creationId xmlns="" xmlns:a16="http://schemas.microsoft.com/office/drawing/2014/main" id="{D6E8C7CC-A681-4FE3-ABA1-65D6295C57E0}"/>
              </a:ext>
            </a:extLst>
          </p:cNvPr>
          <p:cNvSpPr>
            <a:spLocks noGrp="1"/>
          </p:cNvSpPr>
          <p:nvPr>
            <p:ph type="title"/>
          </p:nvPr>
        </p:nvSpPr>
        <p:spPr>
          <a:xfrm>
            <a:off x="2998068" y="188640"/>
            <a:ext cx="5965135" cy="1440161"/>
          </a:xfrm>
        </p:spPr>
        <p:style>
          <a:lnRef idx="1">
            <a:schemeClr val="accent4"/>
          </a:lnRef>
          <a:fillRef idx="1002">
            <a:schemeClr val="dk2"/>
          </a:fillRef>
          <a:effectRef idx="1">
            <a:schemeClr val="accent4"/>
          </a:effectRef>
          <a:fontRef idx="minor">
            <a:schemeClr val="dk1"/>
          </a:fontRef>
        </p:style>
        <p:txBody>
          <a:bodyPr>
            <a:noAutofit/>
          </a:bodyPr>
          <a:lstStyle/>
          <a:p>
            <a:pPr algn="ctr"/>
            <a:r>
              <a:rPr lang="es-NI" sz="4400" dirty="0" smtClean="0">
                <a:solidFill>
                  <a:srgbClr val="FF0000"/>
                </a:solidFill>
              </a:rPr>
              <a:t>MUCHAS GRACIAS POR SU ATENCIÓN</a:t>
            </a:r>
            <a:endParaRPr lang="es-NI" sz="4400" dirty="0">
              <a:solidFill>
                <a:srgbClr val="FF0000"/>
              </a:solidFill>
            </a:endParaRPr>
          </a:p>
        </p:txBody>
      </p:sp>
    </p:spTree>
    <p:extLst>
      <p:ext uri="{BB962C8B-B14F-4D97-AF65-F5344CB8AC3E}">
        <p14:creationId xmlns:p14="http://schemas.microsoft.com/office/powerpoint/2010/main" val="69123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6E8C7CC-A681-4FE3-ABA1-65D6295C57E0}"/>
              </a:ext>
            </a:extLst>
          </p:cNvPr>
          <p:cNvSpPr>
            <a:spLocks noGrp="1"/>
          </p:cNvSpPr>
          <p:nvPr>
            <p:ph type="title"/>
          </p:nvPr>
        </p:nvSpPr>
        <p:spPr>
          <a:xfrm>
            <a:off x="1557908" y="332656"/>
            <a:ext cx="9505056" cy="940004"/>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s-NI" dirty="0"/>
              <a:t>Dentro de los factores que influyen directamente en la Evapotranspiración tenemos</a:t>
            </a:r>
            <a:r>
              <a:rPr lang="es-NI" dirty="0" smtClean="0"/>
              <a:t>:</a:t>
            </a:r>
            <a:endParaRPr lang="es-NI" dirty="0"/>
          </a:p>
        </p:txBody>
      </p:sp>
      <p:sp>
        <p:nvSpPr>
          <p:cNvPr id="3" name="Marcador de contenido 2">
            <a:extLst>
              <a:ext uri="{FF2B5EF4-FFF2-40B4-BE49-F238E27FC236}">
                <a16:creationId xmlns="" xmlns:a16="http://schemas.microsoft.com/office/drawing/2014/main" id="{70179AD1-4E57-4BD5-BDAF-AFED2E0ED5A4}"/>
              </a:ext>
            </a:extLst>
          </p:cNvPr>
          <p:cNvSpPr>
            <a:spLocks noGrp="1"/>
          </p:cNvSpPr>
          <p:nvPr>
            <p:ph idx="1"/>
          </p:nvPr>
        </p:nvSpPr>
        <p:spPr>
          <a:xfrm>
            <a:off x="1028354" y="1628800"/>
            <a:ext cx="10564164" cy="5040560"/>
          </a:xfrm>
        </p:spPr>
        <p:txBody>
          <a:bodyPr>
            <a:normAutofit fontScale="92500" lnSpcReduction="20000"/>
          </a:bodyPr>
          <a:lstStyle/>
          <a:p>
            <a:pPr lvl="0" algn="just"/>
            <a:r>
              <a:rPr lang="es-NI" sz="3200" dirty="0" smtClean="0"/>
              <a:t>El </a:t>
            </a:r>
            <a:r>
              <a:rPr lang="es-NI" sz="3200" dirty="0"/>
              <a:t>Clima: este componente es de mucha importancia y vemos como ha venido afectando en los demás temas en los cuales se ve en involucrado y tenemos los elementos del clima que más influyen: radiación solar, temperatura, humedad en el suelo y en ambiente, velocidad del viento, entre otros.</a:t>
            </a:r>
          </a:p>
          <a:p>
            <a:pPr algn="just"/>
            <a:endParaRPr lang="es-NI" sz="3200" dirty="0"/>
          </a:p>
          <a:p>
            <a:pPr lvl="0" algn="just"/>
            <a:r>
              <a:rPr lang="es-NI" sz="3200" dirty="0"/>
              <a:t>Características de las plantas, entre las cuales mencionamos: especie vegetal, sistema foliar y radical, fase de desarrollo del cultivo, entre otros.</a:t>
            </a:r>
          </a:p>
          <a:p>
            <a:pPr algn="just"/>
            <a:endParaRPr lang="es-NI" sz="3200" dirty="0"/>
          </a:p>
          <a:p>
            <a:pPr lvl="0" algn="just"/>
            <a:r>
              <a:rPr lang="es-NI" sz="3200" dirty="0"/>
              <a:t>Las técnicas de riego que se implementen en la unidad productiva</a:t>
            </a:r>
            <a:r>
              <a:rPr lang="es-NI" sz="3200" dirty="0" smtClean="0"/>
              <a:t>.</a:t>
            </a:r>
            <a:endParaRPr lang="es-NI" sz="3200" dirty="0"/>
          </a:p>
        </p:txBody>
      </p:sp>
    </p:spTree>
    <p:extLst>
      <p:ext uri="{BB962C8B-B14F-4D97-AF65-F5344CB8AC3E}">
        <p14:creationId xmlns:p14="http://schemas.microsoft.com/office/powerpoint/2010/main" val="269482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6E8C7CC-A681-4FE3-ABA1-65D6295C57E0}"/>
              </a:ext>
            </a:extLst>
          </p:cNvPr>
          <p:cNvSpPr>
            <a:spLocks noGrp="1"/>
          </p:cNvSpPr>
          <p:nvPr>
            <p:ph type="title"/>
          </p:nvPr>
        </p:nvSpPr>
        <p:spPr>
          <a:xfrm>
            <a:off x="2998068" y="332656"/>
            <a:ext cx="6840760" cy="115212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s-NI" dirty="0" smtClean="0"/>
              <a:t>Método para determinar la Evapotranspiración</a:t>
            </a:r>
            <a:endParaRPr lang="es-NI" dirty="0"/>
          </a:p>
        </p:txBody>
      </p:sp>
      <p:sp>
        <p:nvSpPr>
          <p:cNvPr id="3" name="Marcador de contenido 2">
            <a:extLst>
              <a:ext uri="{FF2B5EF4-FFF2-40B4-BE49-F238E27FC236}">
                <a16:creationId xmlns="" xmlns:a16="http://schemas.microsoft.com/office/drawing/2014/main" id="{70179AD1-4E57-4BD5-BDAF-AFED2E0ED5A4}"/>
              </a:ext>
            </a:extLst>
          </p:cNvPr>
          <p:cNvSpPr>
            <a:spLocks noGrp="1"/>
          </p:cNvSpPr>
          <p:nvPr>
            <p:ph idx="1"/>
          </p:nvPr>
        </p:nvSpPr>
        <p:spPr>
          <a:xfrm>
            <a:off x="1269877" y="1889448"/>
            <a:ext cx="10009112" cy="4059832"/>
          </a:xfrm>
        </p:spPr>
        <p:txBody>
          <a:bodyPr>
            <a:noAutofit/>
          </a:bodyPr>
          <a:lstStyle/>
          <a:p>
            <a:r>
              <a:rPr lang="es-NI" sz="3200" b="1" dirty="0"/>
              <a:t>Método del evaporímetro clase “A”</a:t>
            </a:r>
            <a:r>
              <a:rPr lang="es-NI" sz="3200" dirty="0"/>
              <a:t>: este aparato consiste en un tanque circular de 125cm de diámetro y 25.5 cm de profundidad, construido de hierro galvanizado y montado sobre una plataforma hecha de madera, de modo que permita la libre circulación del aire en contacto con el fondo del tanque. Este tanque se llena de agua hasta 5cm del borde y una vez que la lámina ha descendido hasta 7cm del borde, se rellena nuevamente.  </a:t>
            </a:r>
          </a:p>
        </p:txBody>
      </p:sp>
    </p:spTree>
    <p:extLst>
      <p:ext uri="{BB962C8B-B14F-4D97-AF65-F5344CB8AC3E}">
        <p14:creationId xmlns:p14="http://schemas.microsoft.com/office/powerpoint/2010/main" val="133701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Respaldo memoria NOR - SAN\Universidad Nacional Agraria\DIA\DIA\Asignaturas\Diseño de Sistema de Riego, Zootecnia\Conferencias\Figuras y esquemas\evaporímetro clase A 3.jpg"/>
          <p:cNvPicPr/>
          <p:nvPr/>
        </p:nvPicPr>
        <p:blipFill>
          <a:blip r:embed="rId2" cstate="print"/>
          <a:srcRect/>
          <a:stretch>
            <a:fillRect/>
          </a:stretch>
        </p:blipFill>
        <p:spPr bwMode="auto">
          <a:xfrm>
            <a:off x="0" y="0"/>
            <a:ext cx="12172743" cy="6858000"/>
          </a:xfrm>
          <a:prstGeom prst="rect">
            <a:avLst/>
          </a:prstGeom>
          <a:noFill/>
          <a:ln w="9525">
            <a:noFill/>
            <a:miter lim="800000"/>
            <a:headEnd/>
            <a:tailEnd/>
          </a:ln>
        </p:spPr>
      </p:pic>
    </p:spTree>
    <p:extLst>
      <p:ext uri="{BB962C8B-B14F-4D97-AF65-F5344CB8AC3E}">
        <p14:creationId xmlns:p14="http://schemas.microsoft.com/office/powerpoint/2010/main" val="10202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 xmlns:a16="http://schemas.microsoft.com/office/drawing/2014/main" id="{70179AD1-4E57-4BD5-BDAF-AFED2E0ED5A4}"/>
                  </a:ext>
                </a:extLst>
              </p:cNvPr>
              <p:cNvSpPr>
                <a:spLocks noGrp="1"/>
              </p:cNvSpPr>
              <p:nvPr>
                <p:ph idx="1"/>
              </p:nvPr>
            </p:nvSpPr>
            <p:spPr>
              <a:xfrm>
                <a:off x="1197868" y="1772816"/>
                <a:ext cx="10132115" cy="4968552"/>
              </a:xfrm>
            </p:spPr>
            <p:txBody>
              <a:bodyPr>
                <a:noAutofit/>
              </a:bodyPr>
              <a:lstStyle/>
              <a:p>
                <a:pPr algn="ctr"/>
                <a14:m>
                  <m:oMath xmlns:m="http://schemas.openxmlformats.org/officeDocument/2006/math">
                    <m:r>
                      <a:rPr lang="es-NI" sz="3200" b="1" i="1">
                        <a:latin typeface="Cambria Math" panose="02040503050406030204" pitchFamily="18" charset="0"/>
                      </a:rPr>
                      <m:t>𝐄𝐓𝐑</m:t>
                    </m:r>
                    <m:r>
                      <a:rPr lang="es-NI" sz="3200" b="1">
                        <a:latin typeface="Cambria Math" panose="02040503050406030204" pitchFamily="18" charset="0"/>
                      </a:rPr>
                      <m:t>= </m:t>
                    </m:r>
                    <m:sSub>
                      <m:sSubPr>
                        <m:ctrlPr>
                          <a:rPr lang="es-NI" sz="3200" b="1" i="1">
                            <a:latin typeface="Cambria Math"/>
                          </a:rPr>
                        </m:ctrlPr>
                      </m:sSubPr>
                      <m:e>
                        <m:r>
                          <a:rPr lang="es-NI" sz="3200" b="1" i="1">
                            <a:latin typeface="Cambria Math" panose="02040503050406030204" pitchFamily="18" charset="0"/>
                          </a:rPr>
                          <m:t>𝐊</m:t>
                        </m:r>
                      </m:e>
                      <m:sub>
                        <m:r>
                          <a:rPr lang="es-NI" sz="3200" b="1" i="1">
                            <a:latin typeface="Cambria Math" panose="02040503050406030204" pitchFamily="18" charset="0"/>
                          </a:rPr>
                          <m:t>𝐛</m:t>
                        </m:r>
                      </m:sub>
                    </m:sSub>
                    <m:r>
                      <a:rPr lang="es-NI" sz="3200" b="1" i="1">
                        <a:latin typeface="Cambria Math" panose="02040503050406030204" pitchFamily="18" charset="0"/>
                      </a:rPr>
                      <m:t>∗</m:t>
                    </m:r>
                    <m:r>
                      <a:rPr lang="es-NI" sz="3200" b="1" i="1">
                        <a:latin typeface="Cambria Math" panose="02040503050406030204" pitchFamily="18" charset="0"/>
                      </a:rPr>
                      <m:t>𝐄𝐯</m:t>
                    </m:r>
                  </m:oMath>
                </a14:m>
                <a:endParaRPr lang="es-NI" sz="3200" dirty="0"/>
              </a:p>
              <a:p>
                <a:pPr marL="0" indent="0" algn="ctr">
                  <a:buNone/>
                </a:pPr>
                <a:r>
                  <a:rPr lang="es-NI" sz="3200" dirty="0"/>
                  <a:t> </a:t>
                </a:r>
              </a:p>
              <a:p>
                <a:pPr algn="ctr"/>
                <a:r>
                  <a:rPr lang="es-NI" sz="3200" dirty="0"/>
                  <a:t>Donde:</a:t>
                </a:r>
              </a:p>
              <a:p>
                <a:r>
                  <a:rPr lang="es-NI" sz="3200" dirty="0"/>
                  <a:t>ETR = Evapotranspiración Real.</a:t>
                </a:r>
              </a:p>
              <a:p>
                <a:r>
                  <a:rPr lang="es-NI" sz="3200" dirty="0"/>
                  <a:t>K</a:t>
                </a:r>
                <a:r>
                  <a:rPr lang="es-NI" sz="3200" baseline="-25000" dirty="0"/>
                  <a:t>b</a:t>
                </a:r>
                <a:r>
                  <a:rPr lang="es-NI" sz="3200" dirty="0"/>
                  <a:t> = Coeficiente biológico.</a:t>
                </a:r>
              </a:p>
              <a:p>
                <a:r>
                  <a:rPr lang="es-NI" sz="3200" dirty="0" err="1"/>
                  <a:t>Ev</a:t>
                </a:r>
                <a:r>
                  <a:rPr lang="es-NI" sz="3200" dirty="0"/>
                  <a:t> = Evaporación.</a:t>
                </a:r>
              </a:p>
              <a:p>
                <a:pPr algn="ctr">
                  <a:buFont typeface="Wingdings" panose="05000000000000000000" pitchFamily="2" charset="2"/>
                  <a:buChar char="Ø"/>
                </a:pPr>
                <a:endParaRPr lang="es-NI" sz="3200" i="1" dirty="0"/>
              </a:p>
            </p:txBody>
          </p:sp>
        </mc:Choice>
        <mc:Fallback xmlns="">
          <p:sp>
            <p:nvSpPr>
              <p:cNvPr id="3" name="Marcador de contenido 2">
                <a:extLst>
                  <a:ext uri="{FF2B5EF4-FFF2-40B4-BE49-F238E27FC236}">
                    <a16:creationId xmlns="" xmlns:a16="http://schemas.microsoft.com/office/drawing/2014/main" id="{70179AD1-4E57-4BD5-BDAF-AFED2E0ED5A4}"/>
                  </a:ext>
                </a:extLst>
              </p:cNvPr>
              <p:cNvSpPr>
                <a:spLocks noGrp="1" noRot="1" noChangeAspect="1" noMove="1" noResize="1" noEditPoints="1" noAdjustHandles="1" noChangeArrowheads="1" noChangeShapeType="1" noTextEdit="1"/>
              </p:cNvSpPr>
              <p:nvPr>
                <p:ph idx="1"/>
              </p:nvPr>
            </p:nvSpPr>
            <p:spPr>
              <a:xfrm>
                <a:off x="1197868" y="1772816"/>
                <a:ext cx="10132115" cy="4968552"/>
              </a:xfrm>
              <a:blipFill rotWithShape="0">
                <a:blip r:embed="rId2"/>
                <a:stretch>
                  <a:fillRect l="-1143"/>
                </a:stretch>
              </a:blipFill>
            </p:spPr>
            <p:txBody>
              <a:bodyPr/>
              <a:lstStyle/>
              <a:p>
                <a:r>
                  <a:rPr lang="es-NI">
                    <a:noFill/>
                  </a:rPr>
                  <a:t> </a:t>
                </a:r>
              </a:p>
            </p:txBody>
          </p:sp>
        </mc:Fallback>
      </mc:AlternateContent>
    </p:spTree>
    <p:extLst>
      <p:ext uri="{BB962C8B-B14F-4D97-AF65-F5344CB8AC3E}">
        <p14:creationId xmlns:p14="http://schemas.microsoft.com/office/powerpoint/2010/main" val="118380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279023968"/>
              </p:ext>
            </p:extLst>
          </p:nvPr>
        </p:nvGraphicFramePr>
        <p:xfrm>
          <a:off x="-13808" y="0"/>
          <a:ext cx="12202634" cy="6946850"/>
        </p:xfrm>
        <a:graphic>
          <a:graphicData uri="http://schemas.openxmlformats.org/drawingml/2006/table">
            <a:tbl>
              <a:tblPr firstRow="1" firstCol="1" bandRow="1">
                <a:tableStyleId>{5C22544A-7EE6-4342-B048-85BDC9FD1C3A}</a:tableStyleId>
              </a:tblPr>
              <a:tblGrid>
                <a:gridCol w="2440527"/>
                <a:gridCol w="2439159"/>
                <a:gridCol w="2440527"/>
                <a:gridCol w="2440527"/>
                <a:gridCol w="2441894"/>
              </a:tblGrid>
              <a:tr h="296723">
                <a:tc gridSpan="5">
                  <a:txBody>
                    <a:bodyPr/>
                    <a:lstStyle/>
                    <a:p>
                      <a:pPr algn="ctr">
                        <a:spcAft>
                          <a:spcPts val="0"/>
                        </a:spcAft>
                      </a:pPr>
                      <a:r>
                        <a:rPr lang="es-NI" sz="2000">
                          <a:effectLst/>
                        </a:rPr>
                        <a:t> </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hMerge="1">
                  <a:txBody>
                    <a:bodyPr/>
                    <a:lstStyle/>
                    <a:p>
                      <a:endParaRPr lang="es-NI"/>
                    </a:p>
                  </a:txBody>
                  <a:tcPr/>
                </a:tc>
                <a:tc hMerge="1">
                  <a:txBody>
                    <a:bodyPr/>
                    <a:lstStyle/>
                    <a:p>
                      <a:endParaRPr lang="es-NI"/>
                    </a:p>
                  </a:txBody>
                  <a:tcPr/>
                </a:tc>
                <a:tc hMerge="1">
                  <a:txBody>
                    <a:bodyPr/>
                    <a:lstStyle/>
                    <a:p>
                      <a:endParaRPr lang="es-NI"/>
                    </a:p>
                  </a:txBody>
                  <a:tcPr/>
                </a:tc>
                <a:tc hMerge="1">
                  <a:txBody>
                    <a:bodyPr/>
                    <a:lstStyle/>
                    <a:p>
                      <a:endParaRPr lang="es-NI"/>
                    </a:p>
                  </a:txBody>
                  <a:tcPr/>
                </a:tc>
              </a:tr>
              <a:tr h="708425">
                <a:tc gridSpan="5">
                  <a:txBody>
                    <a:bodyPr/>
                    <a:lstStyle/>
                    <a:p>
                      <a:pPr algn="ctr">
                        <a:spcAft>
                          <a:spcPts val="0"/>
                        </a:spcAft>
                      </a:pPr>
                      <a:r>
                        <a:rPr lang="es-NI" sz="2000">
                          <a:effectLst/>
                        </a:rPr>
                        <a:t>Coeficientes biológico (K</a:t>
                      </a:r>
                      <a:r>
                        <a:rPr lang="es-NI" sz="2000" baseline="-25000">
                          <a:effectLst/>
                        </a:rPr>
                        <a:t>b</a:t>
                      </a:r>
                      <a:r>
                        <a:rPr lang="es-NI" sz="2000">
                          <a:effectLst/>
                        </a:rPr>
                        <a:t>) de algunos los Cultivos   herbáceos y hortícolas</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hMerge="1">
                  <a:txBody>
                    <a:bodyPr/>
                    <a:lstStyle/>
                    <a:p>
                      <a:endParaRPr lang="es-NI"/>
                    </a:p>
                  </a:txBody>
                  <a:tcPr/>
                </a:tc>
                <a:tc hMerge="1">
                  <a:txBody>
                    <a:bodyPr/>
                    <a:lstStyle/>
                    <a:p>
                      <a:endParaRPr lang="es-NI"/>
                    </a:p>
                  </a:txBody>
                  <a:tcPr/>
                </a:tc>
                <a:tc hMerge="1">
                  <a:txBody>
                    <a:bodyPr/>
                    <a:lstStyle/>
                    <a:p>
                      <a:endParaRPr lang="es-NI"/>
                    </a:p>
                  </a:txBody>
                  <a:tcPr/>
                </a:tc>
                <a:tc hMerge="1">
                  <a:txBody>
                    <a:bodyPr/>
                    <a:lstStyle/>
                    <a:p>
                      <a:endParaRPr lang="es-NI"/>
                    </a:p>
                  </a:txBody>
                  <a:tcPr/>
                </a:tc>
              </a:tr>
              <a:tr h="345867">
                <a:tc>
                  <a:txBody>
                    <a:bodyPr/>
                    <a:lstStyle/>
                    <a:p>
                      <a:pPr algn="ctr">
                        <a:spcAft>
                          <a:spcPts val="0"/>
                        </a:spcAft>
                      </a:pPr>
                      <a:r>
                        <a:rPr lang="es-ES" sz="2000">
                          <a:effectLst/>
                        </a:rPr>
                        <a:t> </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gridSpan="4">
                  <a:txBody>
                    <a:bodyPr/>
                    <a:lstStyle/>
                    <a:p>
                      <a:pPr algn="ctr">
                        <a:spcAft>
                          <a:spcPts val="0"/>
                        </a:spcAft>
                      </a:pPr>
                      <a:r>
                        <a:rPr lang="es-NI" sz="2000">
                          <a:effectLst/>
                        </a:rPr>
                        <a:t>Desarrollo vegetativo del Cultivo</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hMerge="1">
                  <a:txBody>
                    <a:bodyPr/>
                    <a:lstStyle/>
                    <a:p>
                      <a:endParaRPr lang="es-NI"/>
                    </a:p>
                  </a:txBody>
                  <a:tcPr/>
                </a:tc>
                <a:tc hMerge="1">
                  <a:txBody>
                    <a:bodyPr/>
                    <a:lstStyle/>
                    <a:p>
                      <a:endParaRPr lang="es-NI"/>
                    </a:p>
                  </a:txBody>
                  <a:tcPr/>
                </a:tc>
                <a:tc hMerge="1">
                  <a:txBody>
                    <a:bodyPr/>
                    <a:lstStyle/>
                    <a:p>
                      <a:endParaRPr lang="es-NI"/>
                    </a:p>
                  </a:txBody>
                  <a:tcPr/>
                </a:tc>
              </a:tr>
              <a:tr h="345867">
                <a:tc>
                  <a:txBody>
                    <a:bodyPr/>
                    <a:lstStyle/>
                    <a:p>
                      <a:pPr algn="ctr">
                        <a:spcAft>
                          <a:spcPts val="0"/>
                        </a:spcAft>
                      </a:pPr>
                      <a:r>
                        <a:rPr lang="es-NI" sz="2000">
                          <a:effectLst/>
                        </a:rPr>
                        <a:t>Cultivo</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Inicial</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Desarrollo</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Media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Maduración</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313413">
                <a:tc>
                  <a:txBody>
                    <a:bodyPr/>
                    <a:lstStyle/>
                    <a:p>
                      <a:pPr algn="l">
                        <a:spcAft>
                          <a:spcPts val="0"/>
                        </a:spcAft>
                      </a:pPr>
                      <a:r>
                        <a:rPr lang="es-NI" sz="2000">
                          <a:effectLst/>
                        </a:rPr>
                        <a:t>Algodón</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Berenjena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0.80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Cebada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313413">
                <a:tc>
                  <a:txBody>
                    <a:bodyPr/>
                    <a:lstStyle/>
                    <a:p>
                      <a:pPr algn="l">
                        <a:spcAft>
                          <a:spcPts val="0"/>
                        </a:spcAft>
                      </a:pPr>
                      <a:r>
                        <a:rPr lang="es-NI" sz="2000">
                          <a:effectLst/>
                        </a:rPr>
                        <a:t>Girasol</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0.55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Judía Verde</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Lechuga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0.60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1.00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0.90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313413">
                <a:tc>
                  <a:txBody>
                    <a:bodyPr/>
                    <a:lstStyle/>
                    <a:p>
                      <a:pPr algn="l">
                        <a:spcAft>
                          <a:spcPts val="0"/>
                        </a:spcAft>
                      </a:pPr>
                      <a:r>
                        <a:rPr lang="es-NI" sz="2000">
                          <a:effectLst/>
                        </a:rPr>
                        <a:t>Maíz</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0.80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Melón</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1.00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Patata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0.85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313413">
                <a:tc>
                  <a:txBody>
                    <a:bodyPr/>
                    <a:lstStyle/>
                    <a:p>
                      <a:pPr algn="l">
                        <a:spcAft>
                          <a:spcPts val="0"/>
                        </a:spcAft>
                      </a:pPr>
                      <a:r>
                        <a:rPr lang="es-NI" sz="2000">
                          <a:effectLst/>
                        </a:rPr>
                        <a:t>Chiltoma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1.05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0.90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Remolacha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0.80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0.80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Soja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0.60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313413">
                <a:tc>
                  <a:txBody>
                    <a:bodyPr/>
                    <a:lstStyle/>
                    <a:p>
                      <a:pPr algn="l">
                        <a:spcAft>
                          <a:spcPts val="0"/>
                        </a:spcAft>
                      </a:pPr>
                      <a:r>
                        <a:rPr lang="es-NI" sz="2000">
                          <a:effectLst/>
                        </a:rPr>
                        <a:t>Sorgo</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0.65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Tabaco</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0.90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296723">
                <a:tc>
                  <a:txBody>
                    <a:bodyPr/>
                    <a:lstStyle/>
                    <a:p>
                      <a:pPr algn="l">
                        <a:spcAft>
                          <a:spcPts val="0"/>
                        </a:spcAft>
                      </a:pPr>
                      <a:r>
                        <a:rPr lang="es-NI" sz="2000">
                          <a:effectLst/>
                        </a:rPr>
                        <a:t>Tomate</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0.80</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313413">
                <a:tc>
                  <a:txBody>
                    <a:bodyPr/>
                    <a:lstStyle/>
                    <a:p>
                      <a:pPr algn="l">
                        <a:spcAft>
                          <a:spcPts val="0"/>
                        </a:spcAft>
                      </a:pPr>
                      <a:r>
                        <a:rPr lang="es-NI" sz="2000">
                          <a:effectLst/>
                        </a:rPr>
                        <a:t>Trigo</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0.35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1.15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r h="313413">
                <a:tc>
                  <a:txBody>
                    <a:bodyPr/>
                    <a:lstStyle/>
                    <a:p>
                      <a:pPr algn="l">
                        <a:spcAft>
                          <a:spcPts val="0"/>
                        </a:spcAft>
                      </a:pPr>
                      <a:r>
                        <a:rPr lang="es-NI" sz="2000">
                          <a:effectLst/>
                        </a:rPr>
                        <a:t>Zanahoria</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0.45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0.75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a:effectLst/>
                        </a:rPr>
                        <a:t>1.05</a:t>
                      </a:r>
                      <a:endParaRPr lang="es-NI"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c>
                  <a:txBody>
                    <a:bodyPr/>
                    <a:lstStyle/>
                    <a:p>
                      <a:pPr algn="ctr">
                        <a:spcAft>
                          <a:spcPts val="0"/>
                        </a:spcAft>
                      </a:pPr>
                      <a:r>
                        <a:rPr lang="es-NI" sz="2000" dirty="0">
                          <a:effectLst/>
                        </a:rPr>
                        <a:t>0.90</a:t>
                      </a:r>
                      <a:endParaRPr lang="es-NI"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763" marR="66763" marT="0" marB="0" anchor="ctr"/>
                </a:tc>
              </a:tr>
            </a:tbl>
          </a:graphicData>
        </a:graphic>
      </p:graphicFrame>
    </p:spTree>
    <p:extLst>
      <p:ext uri="{BB962C8B-B14F-4D97-AF65-F5344CB8AC3E}">
        <p14:creationId xmlns:p14="http://schemas.microsoft.com/office/powerpoint/2010/main" val="269298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77788" y="476672"/>
            <a:ext cx="12313368" cy="60641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lnSpc>
                <a:spcPct val="107000"/>
              </a:lnSpc>
              <a:spcAft>
                <a:spcPts val="800"/>
              </a:spcAft>
              <a:buFont typeface="Symbol" panose="05050102010706020507" pitchFamily="18" charset="2"/>
              <a:buChar char=""/>
              <a:tabLst>
                <a:tab pos="1724025" algn="l"/>
              </a:tabLst>
            </a:pPr>
            <a:r>
              <a:rPr lang="es-ES" sz="2800" b="1" dirty="0">
                <a:latin typeface="Times New Roman" panose="02020603050405020304" pitchFamily="18" charset="0"/>
                <a:ea typeface="Calibri" panose="020F0502020204030204" pitchFamily="34" charset="0"/>
                <a:cs typeface="Times New Roman" panose="02020603050405020304" pitchFamily="18" charset="0"/>
              </a:rPr>
              <a:t>Ventajas del Riego por Goteo</a:t>
            </a: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Mejor aprovechamiento del agua</a:t>
            </a:r>
            <a:r>
              <a:rPr lang="es-ES"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Symbol" panose="05050102010706020507" pitchFamily="18" charset="2"/>
              <a:buChar char="-"/>
              <a:tabLst>
                <a:tab pos="1724025" algn="l"/>
              </a:tabLst>
            </a:pP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Uso de terrenos con topografía accidentada, suelos pedregosa  y de baja infiltración </a:t>
            </a:r>
            <a:endParaRPr lang="es-E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Explotación de cultivos de alta </a:t>
            </a:r>
            <a:r>
              <a:rPr lang="es-ES" sz="2800" dirty="0" smtClean="0">
                <a:latin typeface="Times New Roman" panose="02020603050405020304" pitchFamily="18" charset="0"/>
                <a:ea typeface="Calibri" panose="020F0502020204030204" pitchFamily="34" charset="0"/>
                <a:cs typeface="Times New Roman" panose="02020603050405020304" pitchFamily="18" charset="0"/>
              </a:rPr>
              <a:t>rentabilidad</a:t>
            </a:r>
          </a:p>
          <a:p>
            <a:pPr marL="342900" indent="-342900" algn="just">
              <a:lnSpc>
                <a:spcPct val="107000"/>
              </a:lnSpc>
              <a:spcAft>
                <a:spcPts val="800"/>
              </a:spcAft>
              <a:buFont typeface="Symbol" panose="05050102010706020507" pitchFamily="18" charset="2"/>
              <a:buChar char="-"/>
              <a:tabLst>
                <a:tab pos="1724025" algn="l"/>
              </a:tabLst>
            </a:pP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Mayor uniformidad de riego </a:t>
            </a:r>
            <a:endParaRPr lang="es-E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endParaRPr lang="es-NI"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tabLst>
                <a:tab pos="1724025"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Acelera la el inicio de la producción  de cultivos  </a:t>
            </a:r>
            <a:endParaRPr lang="es-NI"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5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cina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xmlns="" name="Office_14352745_TF02787942.potx" id="{A91EF631-4122-4EBA-8019-60FC57DF5C6B}" vid="{1917DBFF-73CC-407A-A7A2-17BBCF700EC6}"/>
    </a:ext>
  </a:extLst>
</a:theme>
</file>

<file path=ppt/theme/theme2.xml><?xml version="1.0" encoding="utf-8"?>
<a:theme xmlns:a="http://schemas.openxmlformats.org/drawingml/2006/main" name="Tema de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5E700CCB-20BA-4760-AB9F-AC3B63ED32E0}">
  <ds:schemaRef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dcmitype/"/>
    <ds:schemaRef ds:uri="http://www.w3.org/XML/1998/namespace"/>
    <ds:schemaRef ds:uri="40262f94-9f35-4ac3-9a90-690165a166b7"/>
    <ds:schemaRef ds:uri="a4f35948-e619-41b3-aa29-22878b09cfd2"/>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tf02787942</Template>
  <TotalTime>2614</TotalTime>
  <Words>654</Words>
  <Application>Microsoft Office PowerPoint</Application>
  <PresentationFormat>Personalizado</PresentationFormat>
  <Paragraphs>308</Paragraphs>
  <Slides>30</Slides>
  <Notes>2</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Cocina 16x9</vt:lpstr>
      <vt:lpstr>Presentación de PowerPoint</vt:lpstr>
      <vt:lpstr>Contenido</vt:lpstr>
      <vt:lpstr>Evapotranspiración</vt:lpstr>
      <vt:lpstr>Dentro de los factores que influyen directamente en la Evapotranspiración tenemos:</vt:lpstr>
      <vt:lpstr>Método para determinar la Evapotranspiración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MANTENIMIENTO</vt:lpstr>
      <vt:lpstr>MUCHAS 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mario gutierrez</dc:creator>
  <cp:lastModifiedBy>LuIs RuIz</cp:lastModifiedBy>
  <cp:revision>312</cp:revision>
  <dcterms:created xsi:type="dcterms:W3CDTF">2018-02-14T20:52:14Z</dcterms:created>
  <dcterms:modified xsi:type="dcterms:W3CDTF">2020-02-13T02:35:28Z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